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4" r:id="rId13"/>
    <p:sldId id="273" r:id="rId14"/>
    <p:sldId id="272" r:id="rId15"/>
    <p:sldId id="269" r:id="rId16"/>
    <p:sldId id="271" r:id="rId17"/>
    <p:sldId id="270" r:id="rId18"/>
    <p:sldId id="276" r:id="rId19"/>
    <p:sldId id="282" r:id="rId20"/>
    <p:sldId id="281" r:id="rId21"/>
    <p:sldId id="280" r:id="rId22"/>
    <p:sldId id="279" r:id="rId23"/>
    <p:sldId id="278" r:id="rId24"/>
    <p:sldId id="277" r:id="rId25"/>
    <p:sldId id="283" r:id="rId26"/>
    <p:sldId id="284" r:id="rId27"/>
    <p:sldId id="285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7F06081C-0BFF-499B-827C-2AD3833AF755}">
          <p14:sldIdLst>
            <p14:sldId id="256"/>
          </p14:sldIdLst>
        </p14:section>
        <p14:section name="Inhalt der Präsentation" id="{904494F3-F0BC-493A-8D47-3A1FB31C2BB9}">
          <p14:sldIdLst>
            <p14:sldId id="257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5"/>
            <p14:sldId id="274"/>
            <p14:sldId id="273"/>
            <p14:sldId id="272"/>
            <p14:sldId id="269"/>
            <p14:sldId id="271"/>
            <p14:sldId id="270"/>
            <p14:sldId id="276"/>
            <p14:sldId id="282"/>
            <p14:sldId id="281"/>
            <p14:sldId id="280"/>
            <p14:sldId id="279"/>
            <p14:sldId id="278"/>
            <p14:sldId id="277"/>
            <p14:sldId id="283"/>
            <p14:sldId id="284"/>
            <p14:sldId id="285"/>
          </p14:sldIdLst>
        </p14:section>
        <p14:section name="Schlußfolie" id="{8783361D-DE77-4CF7-91AE-8EE48BBB3978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4F0"/>
    <a:srgbClr val="C8C2DC"/>
    <a:srgbClr val="E8F8F5"/>
    <a:srgbClr val="F6FCF2"/>
    <a:srgbClr val="A6E2D8"/>
    <a:srgbClr val="E5F5DB"/>
    <a:srgbClr val="D3E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0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1"/>
          <p:cNvSpPr/>
          <p:nvPr userDrawn="1"/>
        </p:nvSpPr>
        <p:spPr bwMode="auto">
          <a:xfrm>
            <a:off x="2" y="5951111"/>
            <a:ext cx="12192001" cy="916004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CC9A49-C8DF-4C5D-8646-5D5BB6167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1395"/>
          <a:stretch/>
        </p:blipFill>
        <p:spPr>
          <a:xfrm>
            <a:off x="2" y="2946872"/>
            <a:ext cx="12192000" cy="29444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194" y="120790"/>
            <a:ext cx="6350946" cy="1705206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486697" y="2282441"/>
            <a:ext cx="1121860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7200" b="1" kern="0" cap="small" dirty="0">
                <a:gradFill>
                  <a:gsLst>
                    <a:gs pos="0">
                      <a:srgbClr val="66C430"/>
                    </a:gs>
                    <a:gs pos="100000">
                      <a:srgbClr val="38AC9A"/>
                    </a:gs>
                  </a:gsLst>
                  <a:lin ang="0" scaled="1"/>
                </a:gradFill>
                <a:latin typeface="Calibri "/>
                <a:cs typeface="Arial"/>
              </a:rPr>
              <a:t>Living Drugs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en-US" sz="3600" b="1" kern="0" cap="small" dirty="0" err="1" smtClean="0">
                <a:solidFill>
                  <a:schemeClr val="bg1">
                    <a:lumMod val="65000"/>
                  </a:schemeClr>
                </a:solidFill>
                <a:latin typeface="Calibri "/>
                <a:cs typeface="Arial"/>
              </a:rPr>
              <a:t>Saxonian</a:t>
            </a:r>
            <a:r>
              <a:rPr lang="en-US" sz="3600" b="1" kern="0" cap="small" dirty="0" smtClean="0">
                <a:solidFill>
                  <a:schemeClr val="bg1">
                    <a:lumMod val="65000"/>
                  </a:schemeClr>
                </a:solidFill>
                <a:latin typeface="Calibri "/>
                <a:cs typeface="Arial"/>
              </a:rPr>
              <a:t> Precision </a:t>
            </a:r>
            <a:r>
              <a:rPr lang="en-US" sz="3600" b="1" kern="0" cap="small" dirty="0">
                <a:solidFill>
                  <a:schemeClr val="bg1">
                    <a:lumMod val="65000"/>
                  </a:schemeClr>
                </a:solidFill>
                <a:latin typeface="Calibri "/>
                <a:cs typeface="Arial"/>
              </a:rPr>
              <a:t>Therapy </a:t>
            </a:r>
            <a:r>
              <a:rPr lang="en-US" sz="3600" b="1" kern="0" cap="small" dirty="0" smtClean="0">
                <a:solidFill>
                  <a:schemeClr val="bg1">
                    <a:lumMod val="65000"/>
                  </a:schemeClr>
                </a:solidFill>
                <a:latin typeface="Calibri "/>
                <a:cs typeface="Arial"/>
              </a:rPr>
              <a:t>Cluster</a:t>
            </a:r>
            <a:endParaRPr lang="en-US" sz="4400" b="1" kern="0" cap="small" dirty="0">
              <a:solidFill>
                <a:schemeClr val="bg1">
                  <a:lumMod val="65000"/>
                </a:schemeClr>
              </a:solidFill>
              <a:latin typeface="Calibri "/>
              <a:cs typeface="Arial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1855400"/>
            <a:ext cx="12192001" cy="148600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33B81DB-E14A-4623-A29E-0BD424EAB2D6}"/>
              </a:ext>
            </a:extLst>
          </p:cNvPr>
          <p:cNvGrpSpPr/>
          <p:nvPr userDrawn="1"/>
        </p:nvGrpSpPr>
        <p:grpSpPr>
          <a:xfrm>
            <a:off x="925571" y="5958000"/>
            <a:ext cx="10060492" cy="900000"/>
            <a:chOff x="448488" y="5958000"/>
            <a:chExt cx="10060492" cy="900000"/>
          </a:xfrm>
        </p:grpSpPr>
        <p:pic>
          <p:nvPicPr>
            <p:cNvPr id="14" name="Grafik 7">
              <a:extLst>
                <a:ext uri="{FF2B5EF4-FFF2-40B4-BE49-F238E27FC236}">
                  <a16:creationId xmlns:a16="http://schemas.microsoft.com/office/drawing/2014/main" id="{05E4499B-BD2D-4390-84C1-E1323DF2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759046" y="5958000"/>
              <a:ext cx="2134400" cy="900000"/>
            </a:xfrm>
            <a:prstGeom prst="rect">
              <a:avLst/>
            </a:prstGeom>
          </p:spPr>
        </p:pic>
        <p:pic>
          <p:nvPicPr>
            <p:cNvPr id="15" name="Grafik 8">
              <a:extLst>
                <a:ext uri="{FF2B5EF4-FFF2-40B4-BE49-F238E27FC236}">
                  <a16:creationId xmlns:a16="http://schemas.microsoft.com/office/drawing/2014/main" id="{4F1848AC-CEC9-413B-A5BF-42E644FEA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341934" y="6120000"/>
              <a:ext cx="2064000" cy="576000"/>
            </a:xfrm>
            <a:prstGeom prst="rect">
              <a:avLst/>
            </a:prstGeom>
          </p:spPr>
        </p:pic>
        <p:pic>
          <p:nvPicPr>
            <p:cNvPr id="16" name="Grafik 9">
              <a:extLst>
                <a:ext uri="{FF2B5EF4-FFF2-40B4-BE49-F238E27FC236}">
                  <a16:creationId xmlns:a16="http://schemas.microsoft.com/office/drawing/2014/main" id="{4061C037-CEEF-411B-BB54-F00755A3A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448488" y="6138000"/>
              <a:ext cx="1862070" cy="540000"/>
            </a:xfrm>
            <a:prstGeom prst="rect">
              <a:avLst/>
            </a:prstGeom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A37B5F2F-489C-43AB-A667-844C80A95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496" y="6135040"/>
              <a:ext cx="2440484" cy="557653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 userDrawn="1"/>
        </p:nvGrpSpPr>
        <p:grpSpPr>
          <a:xfrm>
            <a:off x="6510684" y="0"/>
            <a:ext cx="5681316" cy="1848552"/>
            <a:chOff x="6510684" y="0"/>
            <a:chExt cx="5681316" cy="1848552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635" y="0"/>
              <a:ext cx="5355365" cy="1848552"/>
            </a:xfrm>
            <a:prstGeom prst="rect">
              <a:avLst/>
            </a:prstGeom>
          </p:spPr>
        </p:pic>
        <p:sp>
          <p:nvSpPr>
            <p:cNvPr id="3" name="Rechteck 2"/>
            <p:cNvSpPr/>
            <p:nvPr userDrawn="1"/>
          </p:nvSpPr>
          <p:spPr>
            <a:xfrm>
              <a:off x="6510684" y="993697"/>
              <a:ext cx="364408" cy="493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9083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38652" cy="84424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2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>
            <a:extLst>
              <a:ext uri="{FF2B5EF4-FFF2-40B4-BE49-F238E27FC236}">
                <a16:creationId xmlns:a16="http://schemas.microsoft.com/office/drawing/2014/main" id="{95EACFE6-5459-4ADC-BF23-DF70CF7FA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192" y="120790"/>
            <a:ext cx="6350946" cy="1705206"/>
          </a:xfrm>
          <a:prstGeom prst="rect">
            <a:avLst/>
          </a:prstGeom>
        </p:spPr>
      </p:pic>
      <p:pic>
        <p:nvPicPr>
          <p:cNvPr id="8" name="Grafik 10">
            <a:extLst>
              <a:ext uri="{FF2B5EF4-FFF2-40B4-BE49-F238E27FC236}">
                <a16:creationId xmlns:a16="http://schemas.microsoft.com/office/drawing/2014/main" id="{77E224CE-0898-49E8-9E54-D2255ABA3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38" y="0"/>
            <a:ext cx="5642861" cy="1946787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292576B7-4CDE-487C-93D2-FDC4D4DCBED8}"/>
              </a:ext>
            </a:extLst>
          </p:cNvPr>
          <p:cNvSpPr/>
          <p:nvPr userDrawn="1"/>
        </p:nvSpPr>
        <p:spPr bwMode="auto">
          <a:xfrm>
            <a:off x="-2" y="1855400"/>
            <a:ext cx="12192001" cy="148600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EC5E492B-AEB9-41D4-AE64-FA7CC3C406F2}"/>
              </a:ext>
            </a:extLst>
          </p:cNvPr>
          <p:cNvSpPr/>
          <p:nvPr userDrawn="1"/>
        </p:nvSpPr>
        <p:spPr bwMode="auto">
          <a:xfrm>
            <a:off x="0" y="5941996"/>
            <a:ext cx="12192001" cy="916004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id="{3EAC9054-FA64-4043-A2B0-74375F5D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1395"/>
          <a:stretch/>
        </p:blipFill>
        <p:spPr>
          <a:xfrm>
            <a:off x="-6624" y="2940248"/>
            <a:ext cx="12192000" cy="2944479"/>
          </a:xfrm>
          <a:prstGeom prst="rect">
            <a:avLst/>
          </a:prstGeom>
        </p:spPr>
      </p:pic>
      <p:sp>
        <p:nvSpPr>
          <p:cNvPr id="12" name="TextBox 17">
            <a:extLst>
              <a:ext uri="{FF2B5EF4-FFF2-40B4-BE49-F238E27FC236}">
                <a16:creationId xmlns:a16="http://schemas.microsoft.com/office/drawing/2014/main" id="{E4FD4F0A-0F2E-4EA5-A309-DACC36C92145}"/>
              </a:ext>
            </a:extLst>
          </p:cNvPr>
          <p:cNvSpPr txBox="1"/>
          <p:nvPr userDrawn="1"/>
        </p:nvSpPr>
        <p:spPr>
          <a:xfrm>
            <a:off x="3139170" y="2545677"/>
            <a:ext cx="6469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8AC9A"/>
                </a:solidFill>
              </a:rPr>
              <a:t>Thank you for your attention</a:t>
            </a:r>
            <a:r>
              <a:rPr lang="en-US" sz="4000" b="1" dirty="0" smtClean="0">
                <a:solidFill>
                  <a:srgbClr val="38AC9A"/>
                </a:solidFill>
              </a:rPr>
              <a:t>!</a:t>
            </a:r>
            <a:endParaRPr lang="en-US" sz="4000" dirty="0">
              <a:solidFill>
                <a:srgbClr val="38AC9A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6CD32E06-EA20-4A0D-8E74-A0BDD8DF6A88}"/>
              </a:ext>
            </a:extLst>
          </p:cNvPr>
          <p:cNvGrpSpPr/>
          <p:nvPr userDrawn="1"/>
        </p:nvGrpSpPr>
        <p:grpSpPr>
          <a:xfrm>
            <a:off x="925569" y="5958000"/>
            <a:ext cx="10060492" cy="900000"/>
            <a:chOff x="448488" y="5958000"/>
            <a:chExt cx="10060492" cy="900000"/>
          </a:xfrm>
        </p:grpSpPr>
        <p:pic>
          <p:nvPicPr>
            <p:cNvPr id="14" name="Grafik 7">
              <a:extLst>
                <a:ext uri="{FF2B5EF4-FFF2-40B4-BE49-F238E27FC236}">
                  <a16:creationId xmlns:a16="http://schemas.microsoft.com/office/drawing/2014/main" id="{39A8A590-647C-4C20-84AF-0885A0C0D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759046" y="5958000"/>
              <a:ext cx="2134400" cy="900000"/>
            </a:xfrm>
            <a:prstGeom prst="rect">
              <a:avLst/>
            </a:prstGeom>
          </p:spPr>
        </p:pic>
        <p:pic>
          <p:nvPicPr>
            <p:cNvPr id="15" name="Grafik 8">
              <a:extLst>
                <a:ext uri="{FF2B5EF4-FFF2-40B4-BE49-F238E27FC236}">
                  <a16:creationId xmlns:a16="http://schemas.microsoft.com/office/drawing/2014/main" id="{AF8F748F-9414-4079-A3BB-FB6B57917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5341934" y="6120000"/>
              <a:ext cx="2064000" cy="576000"/>
            </a:xfrm>
            <a:prstGeom prst="rect">
              <a:avLst/>
            </a:prstGeom>
          </p:spPr>
        </p:pic>
        <p:pic>
          <p:nvPicPr>
            <p:cNvPr id="16" name="Grafik 9">
              <a:extLst>
                <a:ext uri="{FF2B5EF4-FFF2-40B4-BE49-F238E27FC236}">
                  <a16:creationId xmlns:a16="http://schemas.microsoft.com/office/drawing/2014/main" id="{856F7B1A-7FD5-4BE1-9305-9E4DCF21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448488" y="6138000"/>
              <a:ext cx="1862070" cy="540000"/>
            </a:xfrm>
            <a:prstGeom prst="rect">
              <a:avLst/>
            </a:prstGeom>
          </p:spPr>
        </p:pic>
        <p:pic>
          <p:nvPicPr>
            <p:cNvPr id="17" name="Picture 19">
              <a:extLst>
                <a:ext uri="{FF2B5EF4-FFF2-40B4-BE49-F238E27FC236}">
                  <a16:creationId xmlns:a16="http://schemas.microsoft.com/office/drawing/2014/main" id="{BA1C4215-F510-471B-B019-E67B603CB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496" y="6135040"/>
              <a:ext cx="2440484" cy="557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218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02904" y="190052"/>
            <a:ext cx="2941050" cy="789661"/>
          </a:xfrm>
          <a:prstGeom prst="rect">
            <a:avLst/>
          </a:prstGeom>
        </p:spPr>
      </p:pic>
      <p:sp>
        <p:nvSpPr>
          <p:cNvPr id="8" name="Rechteck 11"/>
          <p:cNvSpPr/>
          <p:nvPr userDrawn="1"/>
        </p:nvSpPr>
        <p:spPr bwMode="auto">
          <a:xfrm>
            <a:off x="0" y="1150006"/>
            <a:ext cx="12192001" cy="148600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9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3" Type="http://schemas.openxmlformats.org/officeDocument/2006/relationships/image" Target="../media/image80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axocell.d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63549" y="4394672"/>
            <a:ext cx="1264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Event 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algn="ctr"/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5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>
          <a:xfrm>
            <a:off x="739775" y="344130"/>
            <a:ext cx="738532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Spokespersons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770706" y="1987194"/>
            <a:ext cx="4860186" cy="3908646"/>
            <a:chOff x="940525" y="2026381"/>
            <a:chExt cx="4860186" cy="3908646"/>
          </a:xfrm>
        </p:grpSpPr>
        <p:sp>
          <p:nvSpPr>
            <p:cNvPr id="6" name="Rechteck 5"/>
            <p:cNvSpPr/>
            <p:nvPr/>
          </p:nvSpPr>
          <p:spPr>
            <a:xfrm>
              <a:off x="940525" y="2026381"/>
              <a:ext cx="4860185" cy="567979"/>
            </a:xfrm>
            <a:prstGeom prst="rect">
              <a:avLst/>
            </a:prstGeom>
            <a:solidFill>
              <a:srgbClr val="38A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bg1">
                      <a:lumMod val="95000"/>
                    </a:schemeClr>
                  </a:solidFill>
                </a:rPr>
                <a:t>Speakers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940526" y="2976347"/>
              <a:ext cx="2049985" cy="2958680"/>
              <a:chOff x="826508" y="2976347"/>
              <a:chExt cx="2049985" cy="2958680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526" y="2976347"/>
                <a:ext cx="1821950" cy="1821950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826508" y="5073253"/>
                <a:ext cx="204998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rgbClr val="38AC9A"/>
                    </a:solidFill>
                  </a:rPr>
                  <a:t>Prof. Dr. Ulrike Köhl</a:t>
                </a:r>
              </a:p>
              <a:p>
                <a:pPr algn="ctr"/>
                <a:r>
                  <a:rPr lang="de-DE" sz="1600" dirty="0">
                    <a:solidFill>
                      <a:schemeClr val="bg2">
                        <a:lumMod val="10000"/>
                      </a:schemeClr>
                    </a:solidFill>
                  </a:rPr>
                  <a:t>University </a:t>
                </a:r>
                <a:r>
                  <a:rPr lang="de-DE" sz="1600" dirty="0" err="1">
                    <a:solidFill>
                      <a:schemeClr val="bg2">
                        <a:lumMod val="10000"/>
                      </a:schemeClr>
                    </a:solidFill>
                  </a:rPr>
                  <a:t>of</a:t>
                </a:r>
                <a:r>
                  <a:rPr lang="de-DE" sz="1600" dirty="0">
                    <a:solidFill>
                      <a:schemeClr val="bg2">
                        <a:lumMod val="10000"/>
                      </a:schemeClr>
                    </a:solidFill>
                  </a:rPr>
                  <a:t> Leipzig</a:t>
                </a:r>
              </a:p>
              <a:p>
                <a:pPr algn="ctr"/>
                <a:r>
                  <a:rPr lang="en-US" sz="1600" dirty="0" err="1">
                    <a:solidFill>
                      <a:schemeClr val="bg2">
                        <a:lumMod val="10000"/>
                      </a:schemeClr>
                    </a:solidFill>
                  </a:rPr>
                  <a:t>Fraunhofer</a:t>
                </a:r>
                <a:r>
                  <a:rPr lang="de-DE" sz="1600" dirty="0">
                    <a:solidFill>
                      <a:schemeClr val="bg2">
                        <a:lumMod val="10000"/>
                      </a:schemeClr>
                    </a:solidFill>
                  </a:rPr>
                  <a:t> IZI Leipzig</a:t>
                </a:r>
                <a:endParaRPr lang="en-US" sz="16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3230071" y="2976347"/>
              <a:ext cx="2570640" cy="2712459"/>
              <a:chOff x="3325343" y="2976347"/>
              <a:chExt cx="2570640" cy="2712459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9688" y="2976347"/>
                <a:ext cx="1821950" cy="1821950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3325343" y="5073253"/>
                <a:ext cx="257064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38AC9A"/>
                    </a:solidFill>
                  </a:rPr>
                  <a:t>Prof. Dr. Ezio Bonifacio</a:t>
                </a:r>
              </a:p>
              <a:p>
                <a:pPr algn="ctr"/>
                <a:r>
                  <a:rPr lang="de-DE" sz="1600" dirty="0">
                    <a:solidFill>
                      <a:schemeClr val="bg2">
                        <a:lumMod val="10000"/>
                      </a:schemeClr>
                    </a:solidFill>
                  </a:rPr>
                  <a:t>Technical University Dresden</a:t>
                </a:r>
                <a:endParaRPr lang="en-US" sz="16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13" name="Gruppieren 12"/>
          <p:cNvGrpSpPr/>
          <p:nvPr/>
        </p:nvGrpSpPr>
        <p:grpSpPr>
          <a:xfrm>
            <a:off x="6213567" y="1987194"/>
            <a:ext cx="5494981" cy="3662424"/>
            <a:chOff x="6122126" y="2026381"/>
            <a:chExt cx="5494981" cy="3662424"/>
          </a:xfrm>
        </p:grpSpPr>
        <p:sp>
          <p:nvSpPr>
            <p:cNvPr id="14" name="Rechteck 13"/>
            <p:cNvSpPr/>
            <p:nvPr/>
          </p:nvSpPr>
          <p:spPr>
            <a:xfrm>
              <a:off x="6122126" y="2026381"/>
              <a:ext cx="5494981" cy="567979"/>
            </a:xfrm>
            <a:prstGeom prst="rect">
              <a:avLst/>
            </a:prstGeom>
            <a:solidFill>
              <a:srgbClr val="38A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bg1">
                      <a:lumMod val="95000"/>
                    </a:schemeClr>
                  </a:solidFill>
                </a:rPr>
                <a:t>Co-Speakers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6122126" y="2984539"/>
              <a:ext cx="2824619" cy="2704266"/>
              <a:chOff x="6122126" y="2984539"/>
              <a:chExt cx="2824619" cy="2704266"/>
            </a:xfrm>
          </p:grpSpPr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8246" y="2984539"/>
                <a:ext cx="1820980" cy="1820980"/>
              </a:xfrm>
              <a:prstGeom prst="rect">
                <a:avLst/>
              </a:prstGeom>
            </p:spPr>
          </p:pic>
          <p:sp>
            <p:nvSpPr>
              <p:cNvPr id="20" name="Textfeld 19"/>
              <p:cNvSpPr txBox="1"/>
              <p:nvPr/>
            </p:nvSpPr>
            <p:spPr>
              <a:xfrm>
                <a:off x="6122126" y="5073252"/>
                <a:ext cx="282461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38AC9A"/>
                    </a:solidFill>
                  </a:rPr>
                  <a:t>Prof. Dr. Martin Bornhäuser</a:t>
                </a:r>
              </a:p>
              <a:p>
                <a:pPr algn="ctr"/>
                <a:r>
                  <a:rPr lang="de-DE" sz="1600" dirty="0">
                    <a:solidFill>
                      <a:schemeClr val="bg2">
                        <a:lumMod val="10000"/>
                      </a:schemeClr>
                    </a:solidFill>
                  </a:rPr>
                  <a:t>Technical University Dresden</a:t>
                </a:r>
                <a:endParaRPr lang="en-US" sz="16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9046467" y="2976347"/>
              <a:ext cx="2570640" cy="2712458"/>
              <a:chOff x="8772146" y="2976347"/>
              <a:chExt cx="2570640" cy="2712458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6491" y="2976347"/>
                <a:ext cx="1821950" cy="1821950"/>
              </a:xfrm>
              <a:prstGeom prst="rect">
                <a:avLst/>
              </a:prstGeom>
            </p:spPr>
          </p:pic>
          <p:sp>
            <p:nvSpPr>
              <p:cNvPr id="18" name="Textfeld 17"/>
              <p:cNvSpPr txBox="1"/>
              <p:nvPr/>
            </p:nvSpPr>
            <p:spPr>
              <a:xfrm>
                <a:off x="8772146" y="5073252"/>
                <a:ext cx="257064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38AC9A"/>
                    </a:solidFill>
                  </a:rPr>
                  <a:t>Prof. Dr. Uwe Platzbecker</a:t>
                </a:r>
              </a:p>
              <a:p>
                <a:pPr algn="ctr"/>
                <a:r>
                  <a:rPr lang="de-DE" sz="1600" dirty="0">
                    <a:solidFill>
                      <a:schemeClr val="bg2">
                        <a:lumMod val="10000"/>
                      </a:schemeClr>
                    </a:solidFill>
                  </a:rPr>
                  <a:t>University </a:t>
                </a:r>
                <a:r>
                  <a:rPr lang="de-DE" sz="1600" dirty="0" err="1">
                    <a:solidFill>
                      <a:schemeClr val="bg2">
                        <a:lumMod val="10000"/>
                      </a:schemeClr>
                    </a:solidFill>
                  </a:rPr>
                  <a:t>of</a:t>
                </a:r>
                <a:r>
                  <a:rPr lang="de-DE" sz="1600" dirty="0">
                    <a:solidFill>
                      <a:schemeClr val="bg2">
                        <a:lumMod val="10000"/>
                      </a:schemeClr>
                    </a:solidFill>
                  </a:rPr>
                  <a:t> Leipzig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366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9775" y="344130"/>
            <a:ext cx="738532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</a:t>
            </a:r>
          </a:p>
        </p:txBody>
      </p:sp>
      <p:sp>
        <p:nvSpPr>
          <p:cNvPr id="7" name="Rechteck 7"/>
          <p:cNvSpPr/>
          <p:nvPr/>
        </p:nvSpPr>
        <p:spPr bwMode="auto">
          <a:xfrm>
            <a:off x="739774" y="6466809"/>
            <a:ext cx="11304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PAP: Pipeline Accelerator Program; ICP: Innovation Culture Program; CMP: Cluster Matching Program; ATMP: Advanced Therapy Medical products; CTG: Cell and Gene Therapy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38273" y="1395771"/>
            <a:ext cx="11492025" cy="4877002"/>
            <a:chOff x="387433" y="1435099"/>
            <a:chExt cx="11492025" cy="4877002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87433" y="1604415"/>
              <a:ext cx="2271795" cy="4641641"/>
              <a:chOff x="949179" y="1268083"/>
              <a:chExt cx="2271795" cy="4641641"/>
            </a:xfrm>
          </p:grpSpPr>
          <p:sp>
            <p:nvSpPr>
              <p:cNvPr id="64" name="Abgerundetes Rechteck 63"/>
              <p:cNvSpPr/>
              <p:nvPr/>
            </p:nvSpPr>
            <p:spPr>
              <a:xfrm>
                <a:off x="949179" y="1268083"/>
                <a:ext cx="2271795" cy="464164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1064643" y="1371617"/>
                <a:ext cx="20408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38AC9A"/>
                    </a:solidFill>
                  </a:rPr>
                  <a:t>12 R&amp;D </a:t>
                </a:r>
                <a:r>
                  <a:rPr lang="en-US" b="1" dirty="0">
                    <a:solidFill>
                      <a:srgbClr val="38AC9A"/>
                    </a:solidFill>
                  </a:rPr>
                  <a:t>projects</a:t>
                </a:r>
                <a:r>
                  <a:rPr lang="de-DE" b="1" dirty="0">
                    <a:solidFill>
                      <a:srgbClr val="38AC9A"/>
                    </a:solidFill>
                  </a:rPr>
                  <a:t> </a:t>
                </a:r>
                <a:r>
                  <a:rPr lang="en-US" b="1" dirty="0">
                    <a:solidFill>
                      <a:srgbClr val="38AC9A"/>
                    </a:solidFill>
                  </a:rPr>
                  <a:t>clustered in 4 areas</a:t>
                </a:r>
              </a:p>
            </p:txBody>
          </p:sp>
          <p:sp>
            <p:nvSpPr>
              <p:cNvPr id="66" name="Sechseck 65"/>
              <p:cNvSpPr/>
              <p:nvPr/>
            </p:nvSpPr>
            <p:spPr>
              <a:xfrm rot="5400000">
                <a:off x="1244907" y="2216988"/>
                <a:ext cx="1060704" cy="914400"/>
              </a:xfrm>
              <a:prstGeom prst="hexagon">
                <a:avLst/>
              </a:prstGeom>
              <a:solidFill>
                <a:srgbClr val="B6DCD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Sechseck 66"/>
              <p:cNvSpPr/>
              <p:nvPr/>
            </p:nvSpPr>
            <p:spPr>
              <a:xfrm rot="5400000">
                <a:off x="1894936" y="3076753"/>
                <a:ext cx="1060704" cy="914400"/>
              </a:xfrm>
              <a:prstGeom prst="hexagon">
                <a:avLst/>
              </a:prstGeom>
              <a:solidFill>
                <a:srgbClr val="9085B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echseck 67"/>
              <p:cNvSpPr/>
              <p:nvPr/>
            </p:nvSpPr>
            <p:spPr>
              <a:xfrm rot="5400000">
                <a:off x="1268083" y="3936519"/>
                <a:ext cx="1060704" cy="914400"/>
              </a:xfrm>
              <a:prstGeom prst="hexagon">
                <a:avLst/>
              </a:prstGeom>
              <a:solidFill>
                <a:srgbClr val="38AC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Sechseck 68"/>
              <p:cNvSpPr/>
              <p:nvPr/>
            </p:nvSpPr>
            <p:spPr>
              <a:xfrm rot="5400000">
                <a:off x="1894936" y="4796285"/>
                <a:ext cx="1060704" cy="914400"/>
              </a:xfrm>
              <a:prstGeom prst="hexagon">
                <a:avLst/>
              </a:prstGeom>
              <a:solidFill>
                <a:srgbClr val="006E9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1378444" y="2381800"/>
                <a:ext cx="7936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</a:rPr>
                  <a:t>CAR-T </a:t>
                </a:r>
                <a:r>
                  <a:rPr lang="de-DE" sz="1600" b="1" dirty="0" smtClean="0">
                    <a:solidFill>
                      <a:schemeClr val="bg1"/>
                    </a:solidFill>
                  </a:rPr>
                  <a:t>Cells</a:t>
                </a:r>
                <a:endParaRPr lang="de-D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1890450" y="3250087"/>
                <a:ext cx="10696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>
                        <a:lumMod val="95000"/>
                      </a:schemeClr>
                    </a:solidFill>
                  </a:rPr>
                  <a:t>NK/CAR-NK </a:t>
                </a:r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Cells</a:t>
                </a:r>
                <a:endParaRPr lang="de-DE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1285163" y="4117845"/>
                <a:ext cx="1026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>
                        <a:lumMod val="95000"/>
                      </a:schemeClr>
                    </a:solidFill>
                  </a:rPr>
                  <a:t>Further </a:t>
                </a:r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ATMPs</a:t>
                </a:r>
                <a:endParaRPr lang="de-DE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1798435" y="4961097"/>
                <a:ext cx="12767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CTG ap-proaches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6887691" y="1435099"/>
              <a:ext cx="1630391" cy="1396472"/>
              <a:chOff x="7821283" y="1838607"/>
              <a:chExt cx="1630391" cy="1396472"/>
            </a:xfrm>
          </p:grpSpPr>
          <p:sp>
            <p:nvSpPr>
              <p:cNvPr id="62" name="Sechseck 61"/>
              <p:cNvSpPr/>
              <p:nvPr/>
            </p:nvSpPr>
            <p:spPr>
              <a:xfrm rot="5400000">
                <a:off x="7938243" y="1775648"/>
                <a:ext cx="1396472" cy="1522389"/>
              </a:xfrm>
              <a:prstGeom prst="hexagon">
                <a:avLst/>
              </a:prstGeom>
              <a:solidFill>
                <a:srgbClr val="60C13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7821283" y="2123910"/>
                <a:ext cx="16303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Platform SaxoCell</a:t>
                </a:r>
              </a:p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Omics</a:t>
                </a:r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4554897" y="4853133"/>
              <a:ext cx="1630391" cy="1458968"/>
              <a:chOff x="5610045" y="3975798"/>
              <a:chExt cx="1630391" cy="1637321"/>
            </a:xfrm>
          </p:grpSpPr>
          <p:sp>
            <p:nvSpPr>
              <p:cNvPr id="60" name="Sechseck 59"/>
              <p:cNvSpPr/>
              <p:nvPr/>
            </p:nvSpPr>
            <p:spPr>
              <a:xfrm rot="5400000">
                <a:off x="5606580" y="4033264"/>
                <a:ext cx="1637321" cy="1522389"/>
              </a:xfrm>
              <a:prstGeom prst="hexagon">
                <a:avLst/>
              </a:prstGeom>
              <a:solidFill>
                <a:srgbClr val="60C13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5610045" y="4333582"/>
                <a:ext cx="16303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Platform</a:t>
                </a:r>
                <a:r>
                  <a:rPr lang="de-DE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SaxoCell Systems</a:t>
                </a:r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4668483" y="2331857"/>
              <a:ext cx="1630391" cy="1319539"/>
              <a:chOff x="4899804" y="1582187"/>
              <a:chExt cx="1630391" cy="1319539"/>
            </a:xfrm>
          </p:grpSpPr>
          <p:sp>
            <p:nvSpPr>
              <p:cNvPr id="58" name="Sechseck 57"/>
              <p:cNvSpPr/>
              <p:nvPr/>
            </p:nvSpPr>
            <p:spPr>
              <a:xfrm rot="5400000">
                <a:off x="5071403" y="1480762"/>
                <a:ext cx="1319539" cy="1522389"/>
              </a:xfrm>
              <a:prstGeom prst="hexagon">
                <a:avLst/>
              </a:prstGeom>
              <a:solidFill>
                <a:srgbClr val="38AC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4899804" y="1957120"/>
                <a:ext cx="16303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SaxoCell</a:t>
                </a:r>
              </a:p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Clinics</a:t>
                </a:r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5931306" y="2949791"/>
              <a:ext cx="2446168" cy="2499815"/>
              <a:chOff x="7500544" y="3743637"/>
              <a:chExt cx="2446168" cy="2499815"/>
            </a:xfrm>
          </p:grpSpPr>
          <p:sp>
            <p:nvSpPr>
              <p:cNvPr id="47" name="Sechseck 46"/>
              <p:cNvSpPr/>
              <p:nvPr/>
            </p:nvSpPr>
            <p:spPr>
              <a:xfrm rot="5400000">
                <a:off x="7469293" y="3818248"/>
                <a:ext cx="2499815" cy="2350594"/>
              </a:xfrm>
              <a:prstGeom prst="hexagon">
                <a:avLst/>
              </a:prstGeom>
              <a:solidFill>
                <a:srgbClr val="38AC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7677311" y="5554988"/>
                <a:ext cx="2130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SaxoCell Hub</a:t>
                </a:r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grpSp>
            <p:nvGrpSpPr>
              <p:cNvPr id="49" name="Gruppieren 48"/>
              <p:cNvGrpSpPr/>
              <p:nvPr/>
            </p:nvGrpSpPr>
            <p:grpSpPr>
              <a:xfrm>
                <a:off x="7500544" y="4152330"/>
                <a:ext cx="1259457" cy="806945"/>
                <a:chOff x="9677568" y="2991387"/>
                <a:chExt cx="1259457" cy="806945"/>
              </a:xfrm>
            </p:grpSpPr>
            <p:sp>
              <p:nvSpPr>
                <p:cNvPr id="56" name="Sechseck 55"/>
                <p:cNvSpPr/>
                <p:nvPr/>
              </p:nvSpPr>
              <p:spPr>
                <a:xfrm rot="5400000">
                  <a:off x="9900185" y="2950004"/>
                  <a:ext cx="793122" cy="903534"/>
                </a:xfrm>
                <a:prstGeom prst="hexago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feld 56"/>
                <p:cNvSpPr txBox="1"/>
                <p:nvPr/>
              </p:nvSpPr>
              <p:spPr>
                <a:xfrm>
                  <a:off x="9677568" y="2991387"/>
                  <a:ext cx="1259457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b="1" dirty="0" smtClean="0"/>
                    <a:t>PAP</a:t>
                  </a:r>
                </a:p>
                <a:p>
                  <a:pPr algn="ctr"/>
                  <a:r>
                    <a:rPr lang="de-DE" sz="1100" dirty="0" smtClean="0"/>
                    <a:t>Project </a:t>
                  </a:r>
                  <a:r>
                    <a:rPr lang="en-US" sz="1100" dirty="0" smtClean="0"/>
                    <a:t>management</a:t>
                  </a:r>
                  <a:endParaRPr lang="en-US" sz="1100" dirty="0"/>
                </a:p>
              </p:txBody>
            </p:sp>
          </p:grpSp>
          <p:grpSp>
            <p:nvGrpSpPr>
              <p:cNvPr id="50" name="Gruppieren 49"/>
              <p:cNvGrpSpPr/>
              <p:nvPr/>
            </p:nvGrpSpPr>
            <p:grpSpPr>
              <a:xfrm>
                <a:off x="8687255" y="4162784"/>
                <a:ext cx="1259457" cy="793122"/>
                <a:chOff x="9677568" y="3005210"/>
                <a:chExt cx="1259457" cy="793122"/>
              </a:xfrm>
            </p:grpSpPr>
            <p:sp>
              <p:nvSpPr>
                <p:cNvPr id="54" name="Sechseck 53"/>
                <p:cNvSpPr/>
                <p:nvPr/>
              </p:nvSpPr>
              <p:spPr>
                <a:xfrm rot="5400000">
                  <a:off x="9900185" y="2950004"/>
                  <a:ext cx="793122" cy="903534"/>
                </a:xfrm>
                <a:prstGeom prst="hexago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feld 54"/>
                <p:cNvSpPr txBox="1"/>
                <p:nvPr/>
              </p:nvSpPr>
              <p:spPr>
                <a:xfrm>
                  <a:off x="9677568" y="3017265"/>
                  <a:ext cx="1259457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b="1" dirty="0" smtClean="0"/>
                    <a:t>ICP</a:t>
                  </a:r>
                </a:p>
                <a:p>
                  <a:pPr algn="ctr"/>
                  <a:r>
                    <a:rPr lang="de-DE" sz="1100" dirty="0" smtClean="0"/>
                    <a:t>PR, </a:t>
                  </a:r>
                  <a:r>
                    <a:rPr lang="en-US" sz="1100" dirty="0" smtClean="0"/>
                    <a:t>marketing</a:t>
                  </a:r>
                </a:p>
                <a:p>
                  <a:pPr algn="ctr"/>
                  <a:r>
                    <a:rPr lang="en-US" sz="1100" dirty="0" smtClean="0"/>
                    <a:t>transfer</a:t>
                  </a:r>
                  <a:endParaRPr lang="en-US" sz="1100" dirty="0"/>
                </a:p>
              </p:txBody>
            </p:sp>
          </p:grpSp>
          <p:grpSp>
            <p:nvGrpSpPr>
              <p:cNvPr id="51" name="Gruppieren 50"/>
              <p:cNvGrpSpPr/>
              <p:nvPr/>
            </p:nvGrpSpPr>
            <p:grpSpPr>
              <a:xfrm>
                <a:off x="8097654" y="4767104"/>
                <a:ext cx="1259457" cy="793122"/>
                <a:chOff x="9677568" y="3005210"/>
                <a:chExt cx="1259457" cy="793122"/>
              </a:xfrm>
            </p:grpSpPr>
            <p:sp>
              <p:nvSpPr>
                <p:cNvPr id="52" name="Sechseck 51"/>
                <p:cNvSpPr/>
                <p:nvPr/>
              </p:nvSpPr>
              <p:spPr>
                <a:xfrm rot="5400000">
                  <a:off x="9900185" y="2950004"/>
                  <a:ext cx="793122" cy="903534"/>
                </a:xfrm>
                <a:prstGeom prst="hexago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feld 52"/>
                <p:cNvSpPr txBox="1"/>
                <p:nvPr/>
              </p:nvSpPr>
              <p:spPr>
                <a:xfrm>
                  <a:off x="9677568" y="3017265"/>
                  <a:ext cx="1259457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b="1" dirty="0" smtClean="0"/>
                    <a:t>CMP</a:t>
                  </a:r>
                </a:p>
                <a:p>
                  <a:pPr algn="ctr"/>
                  <a:r>
                    <a:rPr lang="en-US" sz="1100" dirty="0" smtClean="0"/>
                    <a:t>Strategy development</a:t>
                  </a:r>
                  <a:endParaRPr lang="en-US" sz="1100" dirty="0"/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9607663" y="1615555"/>
              <a:ext cx="2271795" cy="4641641"/>
              <a:chOff x="9607663" y="1615555"/>
              <a:chExt cx="2271795" cy="4641641"/>
            </a:xfrm>
          </p:grpSpPr>
          <p:sp>
            <p:nvSpPr>
              <p:cNvPr id="34" name="Abgerundetes Rechteck 33"/>
              <p:cNvSpPr/>
              <p:nvPr/>
            </p:nvSpPr>
            <p:spPr>
              <a:xfrm>
                <a:off x="9607663" y="1615555"/>
                <a:ext cx="2271795" cy="464164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uppieren 34"/>
              <p:cNvGrpSpPr/>
              <p:nvPr/>
            </p:nvGrpSpPr>
            <p:grpSpPr>
              <a:xfrm>
                <a:off x="9766953" y="2365990"/>
                <a:ext cx="1941160" cy="3475821"/>
                <a:chOff x="9766953" y="2365990"/>
                <a:chExt cx="1941160" cy="3475821"/>
              </a:xfrm>
            </p:grpSpPr>
            <p:sp>
              <p:nvSpPr>
                <p:cNvPr id="42" name="Sechseck 41"/>
                <p:cNvSpPr/>
                <p:nvPr/>
              </p:nvSpPr>
              <p:spPr>
                <a:xfrm rot="5400000">
                  <a:off x="9693801" y="2439142"/>
                  <a:ext cx="1060704" cy="91440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Sechseck 42"/>
                <p:cNvSpPr/>
                <p:nvPr/>
              </p:nvSpPr>
              <p:spPr>
                <a:xfrm rot="5400000">
                  <a:off x="10706765" y="2789751"/>
                  <a:ext cx="1060704" cy="91440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Sechseck 43"/>
                <p:cNvSpPr/>
                <p:nvPr/>
              </p:nvSpPr>
              <p:spPr>
                <a:xfrm rot="5400000">
                  <a:off x="10068955" y="3658657"/>
                  <a:ext cx="1060704" cy="91440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Sechseck 44"/>
                <p:cNvSpPr/>
                <p:nvPr/>
              </p:nvSpPr>
              <p:spPr>
                <a:xfrm rot="5400000">
                  <a:off x="10720561" y="4546364"/>
                  <a:ext cx="1060704" cy="91440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Sechseck 45"/>
                <p:cNvSpPr/>
                <p:nvPr/>
              </p:nvSpPr>
              <p:spPr>
                <a:xfrm rot="5400000">
                  <a:off x="9693801" y="4854259"/>
                  <a:ext cx="1060704" cy="91440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echteck 35"/>
              <p:cNvSpPr/>
              <p:nvPr/>
            </p:nvSpPr>
            <p:spPr>
              <a:xfrm>
                <a:off x="9777350" y="1772229"/>
                <a:ext cx="20408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Public</a:t>
                </a: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9615233" y="2417464"/>
                <a:ext cx="11832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New </a:t>
                </a:r>
                <a:r>
                  <a:rPr lang="en-US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academic</a:t>
                </a:r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partners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10644227" y="2796093"/>
                <a:ext cx="11832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New </a:t>
                </a:r>
                <a:r>
                  <a:rPr lang="en-US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industry partners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10004623" y="3680186"/>
                <a:ext cx="11832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BMBF</a:t>
                </a:r>
              </a:p>
              <a:p>
                <a:pPr algn="ctr"/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Clusters</a:t>
                </a:r>
              </a:p>
              <a:p>
                <a:pPr algn="ctr"/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4Future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10659272" y="4711176"/>
                <a:ext cx="11832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Patient </a:t>
                </a:r>
                <a:r>
                  <a:rPr lang="en-US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advocacy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9756425" y="4901425"/>
                <a:ext cx="914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Politics &amp; </a:t>
                </a:r>
                <a:r>
                  <a:rPr lang="en-US" sz="16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Regu-lato</a:t>
                </a:r>
                <a:r>
                  <a:rPr lang="de-DE" sz="16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rs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8277694" y="3766199"/>
              <a:ext cx="132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38AC9A"/>
                  </a:solidFill>
                </a:rPr>
                <a:t>Cluster </a:t>
              </a:r>
              <a:r>
                <a:rPr lang="en-US" sz="1200" b="1" dirty="0" smtClean="0">
                  <a:solidFill>
                    <a:srgbClr val="38AC9A"/>
                  </a:solidFill>
                </a:rPr>
                <a:t>marketing &amp; transfer</a:t>
              </a:r>
              <a:endParaRPr lang="en-US" sz="1200" b="1" dirty="0">
                <a:solidFill>
                  <a:srgbClr val="38AC9A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418856" y="4387574"/>
              <a:ext cx="12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C</a:t>
              </a:r>
              <a:r>
                <a:rPr 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ontact</a:t>
              </a:r>
              <a:endParaRPr 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98191" y="1769628"/>
              <a:ext cx="29505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60C13E"/>
                  </a:solidFill>
                </a:rPr>
                <a:t>Innovation in </a:t>
              </a:r>
              <a:r>
                <a:rPr lang="en-US" sz="1200" b="1" dirty="0" smtClean="0">
                  <a:solidFill>
                    <a:srgbClr val="60C13E"/>
                  </a:solidFill>
                </a:rPr>
                <a:t>diagnostics and monitoring</a:t>
              </a:r>
              <a:endParaRPr lang="en-US" sz="1200" b="1" dirty="0">
                <a:solidFill>
                  <a:srgbClr val="60C13E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794172" y="2445842"/>
              <a:ext cx="1954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38AC9A"/>
                  </a:solidFill>
                </a:rPr>
                <a:t>Clinical </a:t>
              </a:r>
              <a:r>
                <a:rPr lang="en-US" sz="1200" b="1" dirty="0" smtClean="0">
                  <a:solidFill>
                    <a:srgbClr val="38AC9A"/>
                  </a:solidFill>
                </a:rPr>
                <a:t>studies, Consulting &amp; management</a:t>
              </a:r>
              <a:endParaRPr lang="en-US" sz="1200" b="1" dirty="0">
                <a:solidFill>
                  <a:srgbClr val="38AC9A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660883" y="5260403"/>
              <a:ext cx="203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60C13E"/>
                  </a:solidFill>
                </a:rPr>
                <a:t>Candidates for automation, AI &amp; robotics</a:t>
              </a:r>
              <a:endParaRPr lang="en-US" sz="1200" b="1" dirty="0">
                <a:solidFill>
                  <a:srgbClr val="60C13E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193288" y="4288206"/>
              <a:ext cx="2215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38AC9A"/>
                  </a:solidFill>
                </a:rPr>
                <a:t>Training, PR, Cluster </a:t>
              </a:r>
              <a:r>
                <a:rPr lang="en-US" sz="1200" b="1" dirty="0" smtClean="0">
                  <a:solidFill>
                    <a:srgbClr val="38AC9A"/>
                  </a:solidFill>
                </a:rPr>
                <a:t>management, project updates</a:t>
              </a:r>
              <a:endParaRPr lang="en-US" sz="1200" b="1" dirty="0">
                <a:solidFill>
                  <a:srgbClr val="38AC9A"/>
                </a:solidFill>
              </a:endParaRPr>
            </a:p>
          </p:txBody>
        </p:sp>
        <p:sp>
          <p:nvSpPr>
            <p:cNvPr id="21" name="Bogen 20"/>
            <p:cNvSpPr/>
            <p:nvPr/>
          </p:nvSpPr>
          <p:spPr>
            <a:xfrm rot="11367843">
              <a:off x="5065031" y="2854478"/>
              <a:ext cx="1394048" cy="1434962"/>
            </a:xfrm>
            <a:prstGeom prst="arc">
              <a:avLst>
                <a:gd name="adj1" fmla="val 15066565"/>
                <a:gd name="adj2" fmla="val 21294537"/>
              </a:avLst>
            </a:prstGeom>
            <a:ln w="57150">
              <a:solidFill>
                <a:srgbClr val="38AC9A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V="1">
              <a:off x="2796031" y="2037226"/>
              <a:ext cx="4091660" cy="2131"/>
            </a:xfrm>
            <a:prstGeom prst="straightConnector1">
              <a:avLst/>
            </a:prstGeom>
            <a:ln w="57150">
              <a:solidFill>
                <a:srgbClr val="60C13E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V="1">
              <a:off x="2800081" y="2907102"/>
              <a:ext cx="1909942" cy="1030"/>
            </a:xfrm>
            <a:prstGeom prst="straightConnector1">
              <a:avLst/>
            </a:prstGeom>
            <a:ln w="57150">
              <a:solidFill>
                <a:srgbClr val="38AC9A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V="1">
              <a:off x="2796529" y="4755982"/>
              <a:ext cx="3114851" cy="1030"/>
            </a:xfrm>
            <a:prstGeom prst="straightConnector1">
              <a:avLst/>
            </a:prstGeom>
            <a:ln w="57150">
              <a:solidFill>
                <a:srgbClr val="38AC9A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>
              <a:off x="2849267" y="5750430"/>
              <a:ext cx="1612817" cy="0"/>
            </a:xfrm>
            <a:prstGeom prst="straightConnector1">
              <a:avLst/>
            </a:prstGeom>
            <a:ln w="57150">
              <a:solidFill>
                <a:srgbClr val="60C13E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Bogen 25"/>
            <p:cNvSpPr/>
            <p:nvPr/>
          </p:nvSpPr>
          <p:spPr>
            <a:xfrm rot="7096906">
              <a:off x="5682891" y="4725590"/>
              <a:ext cx="1394048" cy="1434962"/>
            </a:xfrm>
            <a:prstGeom prst="arc">
              <a:avLst>
                <a:gd name="adj1" fmla="val 15066565"/>
                <a:gd name="adj2" fmla="val 21294537"/>
              </a:avLst>
            </a:prstGeom>
            <a:ln w="57150">
              <a:solidFill>
                <a:srgbClr val="38AC9A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131288" y="5856196"/>
              <a:ext cx="221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38AC9A"/>
                  </a:solidFill>
                </a:rPr>
                <a:t>Training</a:t>
              </a:r>
              <a:endParaRPr lang="en-US" sz="1200" b="1" dirty="0">
                <a:solidFill>
                  <a:srgbClr val="38AC9A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477842" y="3714817"/>
              <a:ext cx="2215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38AC9A"/>
                  </a:solidFill>
                </a:rPr>
                <a:t>Networking</a:t>
              </a:r>
            </a:p>
            <a:p>
              <a:pPr algn="ctr"/>
              <a:r>
                <a:rPr lang="de-DE" sz="1200" b="1" dirty="0" smtClean="0">
                  <a:solidFill>
                    <a:srgbClr val="38AC9A"/>
                  </a:solidFill>
                </a:rPr>
                <a:t>Clinical </a:t>
              </a:r>
              <a:r>
                <a:rPr lang="en-US" sz="1200" b="1" dirty="0" smtClean="0">
                  <a:solidFill>
                    <a:srgbClr val="38AC9A"/>
                  </a:solidFill>
                </a:rPr>
                <a:t>studies</a:t>
              </a:r>
              <a:endParaRPr lang="en-US" sz="1200" b="1" dirty="0">
                <a:solidFill>
                  <a:srgbClr val="38AC9A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8223614" y="2842019"/>
              <a:ext cx="12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38AC9A"/>
                  </a:solidFill>
                </a:rPr>
                <a:t>Diagnostics</a:t>
              </a:r>
            </a:p>
            <a:p>
              <a:pPr algn="ctr"/>
              <a:r>
                <a:rPr lang="en-US" sz="1200" b="1" dirty="0" smtClean="0">
                  <a:solidFill>
                    <a:srgbClr val="38AC9A"/>
                  </a:solidFill>
                </a:rPr>
                <a:t>Bioinformatics</a:t>
              </a:r>
            </a:p>
            <a:p>
              <a:pPr algn="ctr"/>
              <a:r>
                <a:rPr lang="en-US" sz="1200" b="1" dirty="0" smtClean="0">
                  <a:solidFill>
                    <a:srgbClr val="38AC9A"/>
                  </a:solidFill>
                </a:rPr>
                <a:t>Data Science</a:t>
              </a:r>
              <a:endParaRPr lang="en-US" sz="1200" b="1" dirty="0">
                <a:solidFill>
                  <a:srgbClr val="38AC9A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5016286">
              <a:off x="7450692" y="2465379"/>
              <a:ext cx="1081148" cy="643583"/>
            </a:xfrm>
            <a:prstGeom prst="arc">
              <a:avLst>
                <a:gd name="adj1" fmla="val 15066565"/>
                <a:gd name="adj2" fmla="val 21294537"/>
              </a:avLst>
            </a:prstGeom>
            <a:ln w="57150">
              <a:solidFill>
                <a:srgbClr val="38AC9A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uppieren 30"/>
            <p:cNvGrpSpPr/>
            <p:nvPr/>
          </p:nvGrpSpPr>
          <p:grpSpPr>
            <a:xfrm rot="19855829">
              <a:off x="6262347" y="2401714"/>
              <a:ext cx="669201" cy="308728"/>
              <a:chOff x="5924124" y="317377"/>
              <a:chExt cx="1078127" cy="308728"/>
            </a:xfrm>
          </p:grpSpPr>
          <p:cxnSp>
            <p:nvCxnSpPr>
              <p:cNvPr id="32" name="Gerade Verbindung mit Pfeil 31"/>
              <p:cNvCxnSpPr/>
              <p:nvPr/>
            </p:nvCxnSpPr>
            <p:spPr>
              <a:xfrm>
                <a:off x="5996778" y="317377"/>
                <a:ext cx="1005473" cy="5786"/>
              </a:xfrm>
              <a:prstGeom prst="straightConnector1">
                <a:avLst/>
              </a:prstGeom>
              <a:ln w="57150">
                <a:solidFill>
                  <a:srgbClr val="60C13E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/>
              <p:nvPr/>
            </p:nvCxnSpPr>
            <p:spPr>
              <a:xfrm>
                <a:off x="5924124" y="620319"/>
                <a:ext cx="1005474" cy="5786"/>
              </a:xfrm>
              <a:prstGeom prst="straightConnector1">
                <a:avLst/>
              </a:prstGeom>
              <a:ln w="57150">
                <a:solidFill>
                  <a:srgbClr val="38AC9A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Gerade Verbindung mit Pfeil 73"/>
          <p:cNvCxnSpPr/>
          <p:nvPr/>
        </p:nvCxnSpPr>
        <p:spPr>
          <a:xfrm>
            <a:off x="8368028" y="4227128"/>
            <a:ext cx="1159430" cy="743"/>
          </a:xfrm>
          <a:prstGeom prst="straightConnector1">
            <a:avLst/>
          </a:prstGeom>
          <a:ln w="57150">
            <a:solidFill>
              <a:srgbClr val="38AC9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8335788" y="4650194"/>
            <a:ext cx="1159430" cy="743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1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9775" y="344129"/>
            <a:ext cx="7385322" cy="8209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 Projects</a:t>
            </a:r>
            <a:endParaRPr lang="en-US" sz="4000" b="1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7"/>
          <p:cNvSpPr/>
          <p:nvPr/>
        </p:nvSpPr>
        <p:spPr bwMode="auto">
          <a:xfrm>
            <a:off x="474301" y="6496306"/>
            <a:ext cx="10763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TRL: Technology Readiness Level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70272" y="1421468"/>
            <a:ext cx="10806559" cy="5091883"/>
            <a:chOff x="570272" y="1470631"/>
            <a:chExt cx="10806559" cy="5091883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530035" y="1470631"/>
              <a:ext cx="7837551" cy="919064"/>
              <a:chOff x="2530035" y="1313316"/>
              <a:chExt cx="7837551" cy="919064"/>
            </a:xfrm>
          </p:grpSpPr>
          <p:sp>
            <p:nvSpPr>
              <p:cNvPr id="45" name="Chevron 44"/>
              <p:cNvSpPr/>
              <p:nvPr/>
            </p:nvSpPr>
            <p:spPr>
              <a:xfrm>
                <a:off x="2530035" y="1914130"/>
                <a:ext cx="1263478" cy="27530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Chevron 45"/>
              <p:cNvSpPr/>
              <p:nvPr/>
            </p:nvSpPr>
            <p:spPr>
              <a:xfrm>
                <a:off x="3783686" y="1917103"/>
                <a:ext cx="1263478" cy="27530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Chevron 46"/>
              <p:cNvSpPr/>
              <p:nvPr/>
            </p:nvSpPr>
            <p:spPr>
              <a:xfrm>
                <a:off x="5027502" y="1918702"/>
                <a:ext cx="1263478" cy="27530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Chevron 47"/>
              <p:cNvSpPr/>
              <p:nvPr/>
            </p:nvSpPr>
            <p:spPr>
              <a:xfrm>
                <a:off x="6271318" y="1914129"/>
                <a:ext cx="1263478" cy="27530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hevron 48"/>
              <p:cNvSpPr/>
              <p:nvPr/>
            </p:nvSpPr>
            <p:spPr>
              <a:xfrm>
                <a:off x="7515134" y="1909556"/>
                <a:ext cx="1263478" cy="27530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Chevron 49"/>
              <p:cNvSpPr/>
              <p:nvPr/>
            </p:nvSpPr>
            <p:spPr>
              <a:xfrm>
                <a:off x="8768780" y="1904983"/>
                <a:ext cx="1263478" cy="27530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hevron 50"/>
              <p:cNvSpPr/>
              <p:nvPr/>
            </p:nvSpPr>
            <p:spPr>
              <a:xfrm>
                <a:off x="2530035" y="1352171"/>
                <a:ext cx="2022300" cy="457748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Chevron 51"/>
              <p:cNvSpPr/>
              <p:nvPr/>
            </p:nvSpPr>
            <p:spPr>
              <a:xfrm>
                <a:off x="4461932" y="1354272"/>
                <a:ext cx="2022300" cy="457748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Chevron 52"/>
              <p:cNvSpPr/>
              <p:nvPr/>
            </p:nvSpPr>
            <p:spPr>
              <a:xfrm>
                <a:off x="6393829" y="1349699"/>
                <a:ext cx="2022300" cy="457748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Chevron 53"/>
              <p:cNvSpPr/>
              <p:nvPr/>
            </p:nvSpPr>
            <p:spPr>
              <a:xfrm>
                <a:off x="8345286" y="1354217"/>
                <a:ext cx="2022300" cy="457748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2838717" y="1887685"/>
                <a:ext cx="591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TRL1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4110402" y="1893826"/>
                <a:ext cx="591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TRL2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5334556" y="1889786"/>
                <a:ext cx="591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TRL3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6568540" y="1885116"/>
                <a:ext cx="591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TRL4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7812356" y="1878080"/>
                <a:ext cx="591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TRL5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9056172" y="1873357"/>
                <a:ext cx="591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TRL6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3019142" y="1322657"/>
                <a:ext cx="1203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Preclinical</a:t>
                </a:r>
              </a:p>
              <a:p>
                <a:pPr algn="ctr"/>
                <a:r>
                  <a:rPr lang="en-US" sz="1200" b="1" dirty="0" smtClean="0"/>
                  <a:t>Early stage</a:t>
                </a:r>
                <a:endParaRPr lang="en-US" sz="1200" b="1" dirty="0"/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4861459" y="1316864"/>
                <a:ext cx="1203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Preclinical</a:t>
                </a:r>
              </a:p>
              <a:p>
                <a:pPr algn="ctr"/>
                <a:r>
                  <a:rPr lang="en-US" sz="1200" b="1" dirty="0" smtClean="0"/>
                  <a:t>Late stage</a:t>
                </a:r>
                <a:endParaRPr lang="en-US" sz="1200" b="1" dirty="0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6626721" y="1313316"/>
                <a:ext cx="1642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/>
                  <a:t>„First in human“</a:t>
                </a:r>
              </a:p>
              <a:p>
                <a:pPr algn="ctr"/>
                <a:r>
                  <a:rPr lang="en-US" sz="1200" b="1" dirty="0" smtClean="0"/>
                  <a:t>studies</a:t>
                </a:r>
                <a:endParaRPr lang="en-US" sz="1200" b="1" dirty="0"/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8558618" y="1318135"/>
                <a:ext cx="1642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Late clinical</a:t>
                </a:r>
              </a:p>
              <a:p>
                <a:pPr algn="ctr"/>
                <a:r>
                  <a:rPr lang="en-US" sz="1200" b="1" dirty="0" smtClean="0"/>
                  <a:t>studies</a:t>
                </a:r>
                <a:endParaRPr lang="en-US" sz="1200" b="1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70272" y="2397979"/>
              <a:ext cx="10806559" cy="4164535"/>
              <a:chOff x="570272" y="2397979"/>
              <a:chExt cx="10806559" cy="4164535"/>
            </a:xfrm>
          </p:grpSpPr>
          <p:sp>
            <p:nvSpPr>
              <p:cNvPr id="11" name="Chevron 10"/>
              <p:cNvSpPr/>
              <p:nvPr/>
            </p:nvSpPr>
            <p:spPr>
              <a:xfrm>
                <a:off x="3913239" y="2437770"/>
                <a:ext cx="4855542" cy="275303"/>
              </a:xfrm>
              <a:prstGeom prst="chevron">
                <a:avLst/>
              </a:prstGeom>
              <a:solidFill>
                <a:srgbClr val="B6DCD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11"/>
              <p:cNvSpPr/>
              <p:nvPr/>
            </p:nvSpPr>
            <p:spPr>
              <a:xfrm>
                <a:off x="2523706" y="2777904"/>
                <a:ext cx="6245074" cy="275303"/>
              </a:xfrm>
              <a:prstGeom prst="chevron">
                <a:avLst/>
              </a:prstGeom>
              <a:solidFill>
                <a:srgbClr val="B6DCD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/>
            </p:nvSpPr>
            <p:spPr>
              <a:xfrm>
                <a:off x="3087328" y="3130973"/>
                <a:ext cx="4427805" cy="275303"/>
              </a:xfrm>
              <a:prstGeom prst="chevron">
                <a:avLst/>
              </a:prstGeom>
              <a:solidFill>
                <a:srgbClr val="9085B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/>
            </p:nvSpPr>
            <p:spPr>
              <a:xfrm>
                <a:off x="2523706" y="3475984"/>
                <a:ext cx="3747612" cy="275303"/>
              </a:xfrm>
              <a:prstGeom prst="chevron">
                <a:avLst/>
              </a:prstGeom>
              <a:solidFill>
                <a:srgbClr val="9085B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hevron 14"/>
              <p:cNvSpPr/>
              <p:nvPr/>
            </p:nvSpPr>
            <p:spPr>
              <a:xfrm>
                <a:off x="2523706" y="3822499"/>
                <a:ext cx="4476862" cy="275303"/>
              </a:xfrm>
              <a:prstGeom prst="chevron">
                <a:avLst/>
              </a:prstGeom>
              <a:solidFill>
                <a:srgbClr val="9085B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>
                <a:off x="2523707" y="4166055"/>
                <a:ext cx="4374187" cy="275303"/>
              </a:xfrm>
              <a:prstGeom prst="chevron">
                <a:avLst/>
              </a:prstGeom>
              <a:solidFill>
                <a:srgbClr val="33B8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2523708" y="4513082"/>
                <a:ext cx="3247827" cy="275303"/>
              </a:xfrm>
              <a:prstGeom prst="chevron">
                <a:avLst/>
              </a:prstGeom>
              <a:solidFill>
                <a:srgbClr val="33B8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2523708" y="4859502"/>
                <a:ext cx="4374186" cy="275303"/>
              </a:xfrm>
              <a:prstGeom prst="chevron">
                <a:avLst/>
              </a:prstGeom>
              <a:solidFill>
                <a:srgbClr val="33B8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3783686" y="5201303"/>
                <a:ext cx="4214509" cy="275303"/>
              </a:xfrm>
              <a:prstGeom prst="chevron">
                <a:avLst/>
              </a:prstGeom>
              <a:solidFill>
                <a:srgbClr val="33B8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2523708" y="5547723"/>
                <a:ext cx="6245072" cy="275303"/>
              </a:xfrm>
              <a:prstGeom prst="chevron">
                <a:avLst/>
              </a:prstGeom>
              <a:solidFill>
                <a:srgbClr val="006E9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2523708" y="5893573"/>
                <a:ext cx="6254904" cy="275303"/>
              </a:xfrm>
              <a:prstGeom prst="chevron">
                <a:avLst/>
              </a:prstGeom>
              <a:solidFill>
                <a:srgbClr val="006E9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2523708" y="6239423"/>
                <a:ext cx="6254904" cy="275303"/>
              </a:xfrm>
              <a:prstGeom prst="chevron">
                <a:avLst/>
              </a:prstGeom>
              <a:solidFill>
                <a:srgbClr val="006E9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570272" y="2437770"/>
                <a:ext cx="1681317" cy="615437"/>
              </a:xfrm>
              <a:prstGeom prst="rect">
                <a:avLst/>
              </a:prstGeom>
              <a:solidFill>
                <a:srgbClr val="B6DCD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570272" y="3139468"/>
                <a:ext cx="1681317" cy="958334"/>
              </a:xfrm>
              <a:prstGeom prst="rect">
                <a:avLst/>
              </a:prstGeom>
              <a:solidFill>
                <a:srgbClr val="9085B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570272" y="4166054"/>
                <a:ext cx="1681317" cy="1310551"/>
              </a:xfrm>
              <a:prstGeom prst="rect">
                <a:avLst/>
              </a:prstGeom>
              <a:solidFill>
                <a:srgbClr val="33B8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570272" y="5552057"/>
                <a:ext cx="1681317" cy="958334"/>
              </a:xfrm>
              <a:prstGeom prst="rect">
                <a:avLst/>
              </a:prstGeom>
              <a:solidFill>
                <a:srgbClr val="006E9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chtungspfeil 26"/>
              <p:cNvSpPr/>
              <p:nvPr/>
            </p:nvSpPr>
            <p:spPr>
              <a:xfrm rot="10800000">
                <a:off x="8748941" y="2437769"/>
                <a:ext cx="2446931" cy="4072621"/>
              </a:xfrm>
              <a:prstGeom prst="homePlate">
                <a:avLst>
                  <a:gd name="adj" fmla="val 2672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628256" y="2618393"/>
                <a:ext cx="1114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CAR-T 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cells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628256" y="3444358"/>
                <a:ext cx="15953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NK/CAR-NK 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cells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628256" y="4658599"/>
                <a:ext cx="14456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Further ATMPs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31620" y="5900869"/>
                <a:ext cx="15566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CGT 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approaches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4131393" y="2397979"/>
                <a:ext cx="10326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chemeClr val="bg1"/>
                    </a:solidFill>
                  </a:rPr>
                  <a:t>AlloCAR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-T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707416" y="2756197"/>
                <a:ext cx="11227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UltraCAR-T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3303719" y="3093624"/>
                <a:ext cx="1152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CAR-NK 4.0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2707416" y="3453544"/>
                <a:ext cx="1252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CAReNK-AID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2702499" y="3794329"/>
                <a:ext cx="1227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NK4Therapy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2709967" y="4142715"/>
                <a:ext cx="8853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HemRec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2709967" y="4511066"/>
                <a:ext cx="10944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ZellTWund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2709967" y="4827876"/>
                <a:ext cx="6463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xMac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942796" y="5179509"/>
                <a:ext cx="1352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MSC PreStiGe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2709967" y="5516097"/>
                <a:ext cx="701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OPTIX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2709967" y="5865764"/>
                <a:ext cx="911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ECP-CAR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2714264" y="6223960"/>
                <a:ext cx="10901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</a:rPr>
                  <a:t>TheraSTAR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9179786" y="3034127"/>
                <a:ext cx="2197045" cy="253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 smtClean="0"/>
                  <a:t>Indications</a:t>
                </a:r>
                <a:endParaRPr lang="de-DE" sz="1600" b="1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Cancer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Graft versus Host Disease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Autoimmunity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Wound healing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Hemoglobinopathies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10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bgerundetes Rechteck 48"/>
          <p:cNvSpPr/>
          <p:nvPr/>
        </p:nvSpPr>
        <p:spPr>
          <a:xfrm>
            <a:off x="5969323" y="1417549"/>
            <a:ext cx="1807901" cy="5263388"/>
          </a:xfrm>
          <a:prstGeom prst="roundRect">
            <a:avLst>
              <a:gd name="adj" fmla="val 6551"/>
            </a:avLst>
          </a:prstGeom>
          <a:solidFill>
            <a:srgbClr val="E7E4F0"/>
          </a:solidFill>
          <a:ln w="38100">
            <a:solidFill>
              <a:srgbClr val="E7E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bgerundetes Rechteck 37"/>
          <p:cNvSpPr/>
          <p:nvPr/>
        </p:nvSpPr>
        <p:spPr>
          <a:xfrm>
            <a:off x="2236314" y="1425869"/>
            <a:ext cx="3554886" cy="5255068"/>
          </a:xfrm>
          <a:prstGeom prst="roundRect">
            <a:avLst>
              <a:gd name="adj" fmla="val 2323"/>
            </a:avLst>
          </a:prstGeom>
          <a:solidFill>
            <a:srgbClr val="E8F8F5"/>
          </a:solidFill>
          <a:ln w="38100">
            <a:solidFill>
              <a:srgbClr val="E8F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bgerundetes Rechteck 19"/>
          <p:cNvSpPr/>
          <p:nvPr/>
        </p:nvSpPr>
        <p:spPr>
          <a:xfrm>
            <a:off x="251885" y="1409231"/>
            <a:ext cx="1807901" cy="5271706"/>
          </a:xfrm>
          <a:prstGeom prst="roundRect">
            <a:avLst>
              <a:gd name="adj" fmla="val 6551"/>
            </a:avLst>
          </a:prstGeom>
          <a:solidFill>
            <a:srgbClr val="F6FCF2"/>
          </a:solidFill>
          <a:ln w="38100">
            <a:solidFill>
              <a:srgbClr val="F6F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04067" y="85747"/>
            <a:ext cx="7385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8195947" y="1520636"/>
            <a:ext cx="3749040" cy="5160327"/>
            <a:chOff x="8245109" y="1385492"/>
            <a:chExt cx="3749040" cy="5160327"/>
          </a:xfrm>
        </p:grpSpPr>
        <p:grpSp>
          <p:nvGrpSpPr>
            <p:cNvPr id="5" name="Gruppieren 4"/>
            <p:cNvGrpSpPr/>
            <p:nvPr/>
          </p:nvGrpSpPr>
          <p:grpSpPr>
            <a:xfrm>
              <a:off x="8245109" y="1385492"/>
              <a:ext cx="3749040" cy="1621997"/>
              <a:chOff x="8314245" y="5076572"/>
              <a:chExt cx="3749040" cy="1621997"/>
            </a:xfrm>
          </p:grpSpPr>
          <p:sp>
            <p:nvSpPr>
              <p:cNvPr id="8" name="Abgerundetes Rechteck 7"/>
              <p:cNvSpPr/>
              <p:nvPr/>
            </p:nvSpPr>
            <p:spPr>
              <a:xfrm>
                <a:off x="8314245" y="5076572"/>
                <a:ext cx="3749040" cy="75559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8839768" y="5082742"/>
                <a:ext cx="2628925" cy="161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000" b="1" dirty="0" smtClean="0">
                    <a:solidFill>
                      <a:srgbClr val="38AC9A"/>
                    </a:solidFill>
                  </a:rPr>
                  <a:t>PAP</a:t>
                </a:r>
              </a:p>
              <a:p>
                <a:pPr algn="ctr"/>
                <a:endParaRPr lang="de-DE" sz="500" b="1" dirty="0">
                  <a:solidFill>
                    <a:srgbClr val="38AC9A"/>
                  </a:solidFill>
                </a:endParaRPr>
              </a:p>
              <a:p>
                <a:pPr algn="ctr"/>
                <a:r>
                  <a:rPr lang="de-DE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Pipeline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Accelerator</a:t>
                </a:r>
                <a:r>
                  <a:rPr lang="de-DE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Program</a:t>
                </a:r>
              </a:p>
              <a:p>
                <a:pPr algn="ctr"/>
                <a:endPara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Project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management</a:t>
                </a:r>
              </a:p>
              <a:p>
                <a:pPr algn="ctr"/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Identification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new proje</a:t>
                </a:r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cts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Reporting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8245109" y="4929992"/>
              <a:ext cx="3749040" cy="1615827"/>
              <a:chOff x="8163379" y="3264680"/>
              <a:chExt cx="3749040" cy="1615827"/>
            </a:xfrm>
          </p:grpSpPr>
          <p:sp>
            <p:nvSpPr>
              <p:cNvPr id="10" name="Abgerundetes Rechteck 9"/>
              <p:cNvSpPr/>
              <p:nvPr/>
            </p:nvSpPr>
            <p:spPr>
              <a:xfrm>
                <a:off x="8163379" y="3264680"/>
                <a:ext cx="3749040" cy="75559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8839768" y="3264680"/>
                <a:ext cx="2574999" cy="161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000" b="1" dirty="0" smtClean="0">
                    <a:solidFill>
                      <a:srgbClr val="38AC9A"/>
                    </a:solidFill>
                  </a:rPr>
                  <a:t>CMP</a:t>
                </a:r>
              </a:p>
              <a:p>
                <a:pPr algn="ctr"/>
                <a:endParaRPr lang="de-DE" sz="500" b="1" dirty="0">
                  <a:solidFill>
                    <a:srgbClr val="38AC9A"/>
                  </a:solidFill>
                </a:endParaRPr>
              </a:p>
              <a:p>
                <a:pPr algn="ctr"/>
                <a:r>
                  <a:rPr lang="de-DE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Cluster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Matching</a:t>
                </a:r>
                <a:r>
                  <a:rPr lang="de-DE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Program</a:t>
                </a:r>
              </a:p>
              <a:p>
                <a:pPr algn="ctr"/>
                <a:endPara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Cluster Strategy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defRPr/>
                </a:pP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Cluster sustainability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  <a:p>
                <a:pPr algn="ctr">
                  <a:defRPr/>
                </a:pP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Joint Research Infrastructure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uppieren 17"/>
            <p:cNvGrpSpPr/>
            <p:nvPr/>
          </p:nvGrpSpPr>
          <p:grpSpPr>
            <a:xfrm>
              <a:off x="8245109" y="3154657"/>
              <a:ext cx="3749040" cy="1615827"/>
              <a:chOff x="8163379" y="1440448"/>
              <a:chExt cx="3749040" cy="1615827"/>
            </a:xfrm>
          </p:grpSpPr>
          <p:sp>
            <p:nvSpPr>
              <p:cNvPr id="12" name="Abgerundetes Rechteck 11"/>
              <p:cNvSpPr/>
              <p:nvPr/>
            </p:nvSpPr>
            <p:spPr>
              <a:xfrm>
                <a:off x="8163379" y="1446618"/>
                <a:ext cx="3749040" cy="75559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8786901" y="1440448"/>
                <a:ext cx="2680734" cy="161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000" b="1" dirty="0" smtClean="0">
                    <a:solidFill>
                      <a:srgbClr val="38AC9A"/>
                    </a:solidFill>
                  </a:rPr>
                  <a:t>ICP</a:t>
                </a:r>
              </a:p>
              <a:p>
                <a:pPr algn="ctr"/>
                <a:endParaRPr lang="de-DE" sz="500" b="1" dirty="0">
                  <a:solidFill>
                    <a:srgbClr val="38AC9A"/>
                  </a:solidFill>
                </a:endParaRPr>
              </a:p>
              <a:p>
                <a:pPr algn="ctr"/>
                <a:r>
                  <a:rPr lang="de-DE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Innovation Culture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Program</a:t>
                </a:r>
              </a:p>
              <a:p>
                <a:pPr algn="ctr"/>
                <a:endPara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PR,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marketing &amp; transfer</a:t>
                </a:r>
              </a:p>
              <a:p>
                <a:pPr algn="ctr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Contracts &amp; patents</a:t>
                </a:r>
              </a:p>
              <a:p>
                <a:pPr algn="ctr"/>
                <a:r>
                  <a:rPr lang="de-DE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Trainings 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&amp; Innovation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culture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58" name="Grafik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24" y="2031239"/>
            <a:ext cx="1188000" cy="1188000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6196425" y="3154657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tx2">
                    <a:lumMod val="75000"/>
                  </a:schemeClr>
                </a:solidFill>
              </a:rPr>
              <a:t>Stefanie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Binder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Abgerundetes Rechteck 63"/>
          <p:cNvSpPr/>
          <p:nvPr/>
        </p:nvSpPr>
        <p:spPr>
          <a:xfrm>
            <a:off x="5959482" y="1385576"/>
            <a:ext cx="1817742" cy="572621"/>
          </a:xfrm>
          <a:prstGeom prst="roundRect">
            <a:avLst>
              <a:gd name="adj" fmla="val 21981"/>
            </a:avLst>
          </a:prstGeom>
          <a:solidFill>
            <a:srgbClr val="C8C2DC"/>
          </a:solidFill>
          <a:ln w="28575">
            <a:solidFill>
              <a:srgbClr val="C8C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Grafi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57" y="1315438"/>
            <a:ext cx="1713832" cy="726767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6236949" y="6112926"/>
            <a:ext cx="1241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Nicole Modler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144971" y="4563080"/>
            <a:ext cx="1441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Beatrice Berneck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0" y="3506619"/>
            <a:ext cx="1188000" cy="118800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504405" y="4671809"/>
            <a:ext cx="1288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tx2">
                    <a:lumMod val="75000"/>
                  </a:schemeClr>
                </a:solidFill>
              </a:rPr>
              <a:t>Anette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Bartsch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49925" y="6188473"/>
            <a:ext cx="158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Alexander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</a:rPr>
              <a:t>Funkner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244548" y="1385576"/>
            <a:ext cx="1815239" cy="604334"/>
            <a:chOff x="2730452" y="1384026"/>
            <a:chExt cx="1815239" cy="539917"/>
          </a:xfrm>
        </p:grpSpPr>
        <p:sp>
          <p:nvSpPr>
            <p:cNvPr id="22" name="Abgerundetes Rechteck 21"/>
            <p:cNvSpPr/>
            <p:nvPr/>
          </p:nvSpPr>
          <p:spPr>
            <a:xfrm>
              <a:off x="2730452" y="1384026"/>
              <a:ext cx="1815239" cy="539917"/>
            </a:xfrm>
            <a:prstGeom prst="roundRect">
              <a:avLst>
                <a:gd name="adj" fmla="val 16712"/>
              </a:avLst>
            </a:prstGeom>
            <a:solidFill>
              <a:srgbClr val="D3EEC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15" y="1490126"/>
              <a:ext cx="1590612" cy="385068"/>
            </a:xfrm>
            <a:prstGeom prst="rect">
              <a:avLst/>
            </a:prstGeom>
          </p:spPr>
        </p:pic>
      </p:grpSp>
      <p:pic>
        <p:nvPicPr>
          <p:cNvPr id="32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1" y="2013239"/>
            <a:ext cx="1224000" cy="122400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74324" y="3175513"/>
            <a:ext cx="948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tx2">
                    <a:lumMod val="75000"/>
                  </a:schemeClr>
                </a:solidFill>
              </a:rPr>
              <a:t>Ilka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Henze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15" y="2031239"/>
            <a:ext cx="1188000" cy="1188000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>
          <a:xfrm>
            <a:off x="2460742" y="3175513"/>
            <a:ext cx="14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tx2">
                    <a:lumMod val="75000"/>
                  </a:schemeClr>
                </a:solidFill>
              </a:rPr>
              <a:t>Maren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Henneken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2236313" y="1397782"/>
            <a:ext cx="3564728" cy="588617"/>
          </a:xfrm>
          <a:prstGeom prst="roundRect">
            <a:avLst>
              <a:gd name="adj" fmla="val 16061"/>
            </a:avLst>
          </a:prstGeom>
          <a:solidFill>
            <a:srgbClr val="A6E2D8"/>
          </a:solidFill>
          <a:ln w="28575">
            <a:solidFill>
              <a:srgbClr val="A6E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2" y="1474147"/>
            <a:ext cx="1411550" cy="409350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3" y="2033852"/>
            <a:ext cx="1188000" cy="1188000"/>
          </a:xfrm>
          <a:prstGeom prst="rect">
            <a:avLst/>
          </a:prstGeom>
        </p:spPr>
      </p:pic>
      <p:sp>
        <p:nvSpPr>
          <p:cNvPr id="56" name="Textfeld 55"/>
          <p:cNvSpPr txBox="1"/>
          <p:nvPr/>
        </p:nvSpPr>
        <p:spPr>
          <a:xfrm>
            <a:off x="4095420" y="3192097"/>
            <a:ext cx="141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tx2">
                    <a:lumMod val="75000"/>
                  </a:schemeClr>
                </a:solidFill>
              </a:rPr>
              <a:t>Dorit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Teichmann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70" y="5000473"/>
            <a:ext cx="1157442" cy="1188000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2546212" y="6162835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tx2">
                    <a:lumMod val="75000"/>
                  </a:schemeClr>
                </a:solidFill>
              </a:rPr>
              <a:t>Luisa 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Brückner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" name="Grafik 1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53" y="3418757"/>
            <a:ext cx="1188000" cy="1188000"/>
          </a:xfrm>
          <a:prstGeom prst="rect">
            <a:avLst/>
          </a:prstGeom>
        </p:spPr>
      </p:pic>
      <p:sp>
        <p:nvSpPr>
          <p:cNvPr id="111" name="Textfeld 110"/>
          <p:cNvSpPr txBox="1"/>
          <p:nvPr/>
        </p:nvSpPr>
        <p:spPr>
          <a:xfrm>
            <a:off x="3563743" y="6157717"/>
            <a:ext cx="223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Franziska</a:t>
            </a:r>
          </a:p>
          <a:p>
            <a:pPr algn="ctr"/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</a:rPr>
              <a:t>Friebel-Viehbach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4045699" y="4660826"/>
            <a:ext cx="16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Stephanie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</a:rPr>
              <a:t>Wieneke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77" y="4968603"/>
            <a:ext cx="1188000" cy="1188000"/>
          </a:xfrm>
          <a:prstGeom prst="rect">
            <a:avLst/>
          </a:prstGeom>
        </p:spPr>
      </p:pic>
      <p:sp>
        <p:nvSpPr>
          <p:cNvPr id="113" name="Textfeld 112"/>
          <p:cNvSpPr txBox="1"/>
          <p:nvPr/>
        </p:nvSpPr>
        <p:spPr>
          <a:xfrm>
            <a:off x="2725918" y="4660826"/>
            <a:ext cx="827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Ira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</a:rPr>
              <a:t>Illgen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3" y="3478097"/>
            <a:ext cx="1188000" cy="118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77" y="4974835"/>
            <a:ext cx="1188000" cy="118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85" y="3494657"/>
            <a:ext cx="1188000" cy="118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9" y="5015509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/>
        </p:blipFill>
        <p:spPr>
          <a:xfrm>
            <a:off x="3273653" y="1239418"/>
            <a:ext cx="4719755" cy="5532437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516930" y="4152660"/>
            <a:ext cx="2075633" cy="2390655"/>
            <a:chOff x="392930" y="1682929"/>
            <a:chExt cx="2075633" cy="239065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8" y="1682929"/>
              <a:ext cx="1764218" cy="1764218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392930" y="3458031"/>
              <a:ext cx="20756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38AC9A"/>
                  </a:solidFill>
                </a:rPr>
                <a:t>Dr. Janine Kirchberg</a:t>
              </a:r>
            </a:p>
            <a:p>
              <a:pPr algn="ctr"/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University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of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Leipzig</a:t>
              </a:r>
            </a:p>
          </p:txBody>
        </p:sp>
      </p:grpSp>
      <p:sp>
        <p:nvSpPr>
          <p:cNvPr id="13" name="Titel 5"/>
          <p:cNvSpPr txBox="1">
            <a:spLocks/>
          </p:cNvSpPr>
          <p:nvPr/>
        </p:nvSpPr>
        <p:spPr>
          <a:xfrm>
            <a:off x="739775" y="0"/>
            <a:ext cx="7385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 Clinics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8294914" y="1691973"/>
            <a:ext cx="3651841" cy="4861376"/>
            <a:chOff x="8294914" y="1691973"/>
            <a:chExt cx="3651841" cy="4861376"/>
          </a:xfrm>
        </p:grpSpPr>
        <p:sp>
          <p:nvSpPr>
            <p:cNvPr id="15" name="Rechteck 14"/>
            <p:cNvSpPr/>
            <p:nvPr/>
          </p:nvSpPr>
          <p:spPr>
            <a:xfrm>
              <a:off x="8485679" y="1691973"/>
              <a:ext cx="34610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Clinical Trial support</a:t>
              </a:r>
            </a:p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Network and advice for clinical studies</a:t>
              </a:r>
            </a:p>
          </p:txBody>
        </p:sp>
        <p:sp>
          <p:nvSpPr>
            <p:cNvPr id="16" name="TextBox 2"/>
            <p:cNvSpPr txBox="1"/>
            <p:nvPr/>
          </p:nvSpPr>
          <p:spPr bwMode="auto">
            <a:xfrm>
              <a:off x="8485679" y="6131469"/>
              <a:ext cx="1722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Legal/regulatory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4"/>
            <p:cNvSpPr txBox="1"/>
            <p:nvPr/>
          </p:nvSpPr>
          <p:spPr bwMode="auto">
            <a:xfrm>
              <a:off x="8485679" y="5249445"/>
              <a:ext cx="1758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Pre-Clinical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5"/>
            <p:cNvSpPr txBox="1"/>
            <p:nvPr/>
          </p:nvSpPr>
          <p:spPr bwMode="auto">
            <a:xfrm>
              <a:off x="8485679" y="4421858"/>
              <a:ext cx="2190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Clinical access/advice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6"/>
            <p:cNvSpPr txBox="1"/>
            <p:nvPr/>
          </p:nvSpPr>
          <p:spPr bwMode="auto">
            <a:xfrm>
              <a:off x="8485679" y="3526771"/>
              <a:ext cx="1426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Phase 1 trials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7"/>
            <p:cNvSpPr txBox="1"/>
            <p:nvPr/>
          </p:nvSpPr>
          <p:spPr bwMode="auto">
            <a:xfrm>
              <a:off x="8467478" y="2592495"/>
              <a:ext cx="3031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Phase 2-3 for licensed product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1" name="Gerader Verbinder 20"/>
            <p:cNvCxnSpPr/>
            <p:nvPr/>
          </p:nvCxnSpPr>
          <p:spPr>
            <a:xfrm>
              <a:off x="8294914" y="1698171"/>
              <a:ext cx="0" cy="4715841"/>
            </a:xfrm>
            <a:prstGeom prst="line">
              <a:avLst/>
            </a:prstGeom>
            <a:ln w="28575">
              <a:solidFill>
                <a:srgbClr val="38AC9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>
              <a:off x="8382001" y="1854926"/>
              <a:ext cx="4353" cy="4698423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/>
          <p:cNvGrpSpPr/>
          <p:nvPr/>
        </p:nvGrpSpPr>
        <p:grpSpPr>
          <a:xfrm>
            <a:off x="629815" y="1516332"/>
            <a:ext cx="1849865" cy="2379771"/>
            <a:chOff x="571129" y="4151808"/>
            <a:chExt cx="1849865" cy="2379771"/>
          </a:xfrm>
        </p:grpSpPr>
        <p:sp>
          <p:nvSpPr>
            <p:cNvPr id="9" name="Textfeld 8"/>
            <p:cNvSpPr txBox="1"/>
            <p:nvPr/>
          </p:nvSpPr>
          <p:spPr>
            <a:xfrm>
              <a:off x="571129" y="5916026"/>
              <a:ext cx="184986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38AC9A"/>
                  </a:solidFill>
                </a:rPr>
                <a:t>Silke Gloaguen</a:t>
              </a:r>
              <a:endParaRPr lang="de-DE" b="1" dirty="0">
                <a:solidFill>
                  <a:srgbClr val="38AC9A"/>
                </a:solidFill>
              </a:endParaRPr>
            </a:p>
            <a:p>
              <a:pPr algn="ctr"/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University </a:t>
              </a:r>
              <a:r>
                <a:rPr lang="de-DE" sz="1600" dirty="0" err="1">
                  <a:solidFill>
                    <a:schemeClr val="bg2">
                      <a:lumMod val="10000"/>
                    </a:schemeClr>
                  </a:solidFill>
                </a:rPr>
                <a:t>of</a:t>
              </a:r>
              <a:r>
                <a:rPr lang="de-DE" sz="1600" dirty="0">
                  <a:solidFill>
                    <a:schemeClr val="bg2">
                      <a:lumMod val="10000"/>
                    </a:schemeClr>
                  </a:solidFill>
                </a:rPr>
                <a:t> Leipzig</a:t>
              </a: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53" y="4151808"/>
              <a:ext cx="1764218" cy="1764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5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739775" y="0"/>
            <a:ext cx="7385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 - SaxoCell® Omics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15025" y="1588900"/>
            <a:ext cx="1741823" cy="2244904"/>
            <a:chOff x="836568" y="1448228"/>
            <a:chExt cx="1741823" cy="2244904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35" y="1448228"/>
              <a:ext cx="1686763" cy="1686763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836568" y="3139134"/>
              <a:ext cx="17418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38AC9A"/>
                  </a:solidFill>
                </a:rPr>
                <a:t>Dr. Kristin Reiche</a:t>
              </a:r>
            </a:p>
            <a:p>
              <a:pPr algn="ctr"/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</a:rPr>
                <a:t>Fraunhofer</a:t>
              </a:r>
              <a:r>
                <a:rPr lang="de-DE" sz="1400" dirty="0">
                  <a:solidFill>
                    <a:schemeClr val="bg2">
                      <a:lumMod val="10000"/>
                    </a:schemeClr>
                  </a:solidFill>
                </a:rPr>
                <a:t> IZI Leipzig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76205" y="4158621"/>
            <a:ext cx="2280817" cy="2276195"/>
            <a:chOff x="597748" y="4017949"/>
            <a:chExt cx="2280817" cy="227619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34" y="4017949"/>
              <a:ext cx="1686764" cy="1686764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97748" y="5740146"/>
              <a:ext cx="228081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38AC9A"/>
                  </a:solidFill>
                </a:rPr>
                <a:t>Prof. Dr. Ezio Bonifacio</a:t>
              </a:r>
            </a:p>
            <a:p>
              <a:pPr algn="ctr"/>
              <a:r>
                <a:rPr lang="de-DE" sz="1400" dirty="0">
                  <a:solidFill>
                    <a:schemeClr val="bg2">
                      <a:lumMod val="10000"/>
                    </a:schemeClr>
                  </a:solidFill>
                </a:rPr>
                <a:t>Technical University Dresden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613852" y="1546156"/>
            <a:ext cx="9237593" cy="4840463"/>
            <a:chOff x="2834915" y="1546156"/>
            <a:chExt cx="9237593" cy="4840463"/>
          </a:xfrm>
        </p:grpSpPr>
        <p:sp>
          <p:nvSpPr>
            <p:cNvPr id="14" name="Rechteck 13"/>
            <p:cNvSpPr/>
            <p:nvPr/>
          </p:nvSpPr>
          <p:spPr>
            <a:xfrm>
              <a:off x="2834915" y="1546156"/>
              <a:ext cx="50996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Mechanistic opportunity</a:t>
              </a:r>
            </a:p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Special mechanisms, biomarkers and patient stratification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2927240" y="2272406"/>
              <a:ext cx="7904062" cy="4114213"/>
              <a:chOff x="3369365" y="2413080"/>
              <a:chExt cx="7904062" cy="4114213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3369365" y="2413080"/>
                <a:ext cx="7904062" cy="4114213"/>
                <a:chOff x="3369365" y="2413080"/>
                <a:chExt cx="7904062" cy="4114213"/>
              </a:xfrm>
            </p:grpSpPr>
            <p:sp>
              <p:nvSpPr>
                <p:cNvPr id="29" name="Richtungspfeil 28"/>
                <p:cNvSpPr/>
                <p:nvPr/>
              </p:nvSpPr>
              <p:spPr>
                <a:xfrm>
                  <a:off x="10084224" y="3191102"/>
                  <a:ext cx="1189203" cy="3336190"/>
                </a:xfrm>
                <a:prstGeom prst="homePlate">
                  <a:avLst>
                    <a:gd name="adj" fmla="val 19607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5361916" y="4141877"/>
                  <a:ext cx="1118709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hteck 30"/>
                <p:cNvSpPr/>
                <p:nvPr/>
              </p:nvSpPr>
              <p:spPr>
                <a:xfrm>
                  <a:off x="6547928" y="4141876"/>
                  <a:ext cx="1118709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hteck 31"/>
                <p:cNvSpPr/>
                <p:nvPr/>
              </p:nvSpPr>
              <p:spPr>
                <a:xfrm>
                  <a:off x="7723215" y="4141876"/>
                  <a:ext cx="1118709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>
                  <a:off x="8907071" y="4141876"/>
                  <a:ext cx="1118709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4245404" y="4141877"/>
                  <a:ext cx="1062092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chtungspfeil 34"/>
                <p:cNvSpPr/>
                <p:nvPr/>
              </p:nvSpPr>
              <p:spPr>
                <a:xfrm>
                  <a:off x="4283764" y="3217563"/>
                  <a:ext cx="1220043" cy="1024910"/>
                </a:xfrm>
                <a:prstGeom prst="homePlate">
                  <a:avLst>
                    <a:gd name="adj" fmla="val 19938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hevron 35"/>
                <p:cNvSpPr/>
                <p:nvPr/>
              </p:nvSpPr>
              <p:spPr>
                <a:xfrm>
                  <a:off x="5356859" y="3222050"/>
                  <a:ext cx="1330126" cy="1010872"/>
                </a:xfrm>
                <a:prstGeom prst="chevron">
                  <a:avLst>
                    <a:gd name="adj" fmla="val 2050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Chevron 36"/>
                <p:cNvSpPr/>
                <p:nvPr/>
              </p:nvSpPr>
              <p:spPr>
                <a:xfrm>
                  <a:off x="6540715" y="3223459"/>
                  <a:ext cx="1330126" cy="1010872"/>
                </a:xfrm>
                <a:prstGeom prst="chevron">
                  <a:avLst>
                    <a:gd name="adj" fmla="val 2050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Chevron 37"/>
                <p:cNvSpPr/>
                <p:nvPr/>
              </p:nvSpPr>
              <p:spPr>
                <a:xfrm>
                  <a:off x="8907071" y="3218016"/>
                  <a:ext cx="1330126" cy="1010872"/>
                </a:xfrm>
                <a:prstGeom prst="chevron">
                  <a:avLst>
                    <a:gd name="adj" fmla="val 2050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Chevron 38"/>
                <p:cNvSpPr/>
                <p:nvPr/>
              </p:nvSpPr>
              <p:spPr>
                <a:xfrm>
                  <a:off x="7723893" y="3215768"/>
                  <a:ext cx="1330126" cy="1010872"/>
                </a:xfrm>
                <a:prstGeom prst="chevron">
                  <a:avLst>
                    <a:gd name="adj" fmla="val 2050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Abgerundetes Rechteck 39"/>
                <p:cNvSpPr/>
                <p:nvPr/>
              </p:nvSpPr>
              <p:spPr>
                <a:xfrm>
                  <a:off x="3369365" y="3191101"/>
                  <a:ext cx="914400" cy="3336192"/>
                </a:xfrm>
                <a:prstGeom prst="roundRect">
                  <a:avLst>
                    <a:gd name="adj" fmla="val 887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uppieren 40"/>
                <p:cNvGrpSpPr/>
                <p:nvPr/>
              </p:nvGrpSpPr>
              <p:grpSpPr>
                <a:xfrm>
                  <a:off x="3448503" y="4098580"/>
                  <a:ext cx="740284" cy="2065895"/>
                  <a:chOff x="3975277" y="3982027"/>
                  <a:chExt cx="740284" cy="2065895"/>
                </a:xfrm>
              </p:grpSpPr>
              <p:sp>
                <p:nvSpPr>
                  <p:cNvPr id="55" name="Sechseck 54"/>
                  <p:cNvSpPr/>
                  <p:nvPr/>
                </p:nvSpPr>
                <p:spPr>
                  <a:xfrm rot="16200000">
                    <a:off x="3938681" y="4018623"/>
                    <a:ext cx="530352" cy="457159"/>
                  </a:xfrm>
                  <a:prstGeom prst="hexagon">
                    <a:avLst/>
                  </a:prstGeom>
                  <a:solidFill>
                    <a:srgbClr val="B6DCD3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Sechseck 55"/>
                  <p:cNvSpPr/>
                  <p:nvPr/>
                </p:nvSpPr>
                <p:spPr>
                  <a:xfrm rot="16200000">
                    <a:off x="4221805" y="4536730"/>
                    <a:ext cx="530352" cy="457159"/>
                  </a:xfrm>
                  <a:prstGeom prst="hexagon">
                    <a:avLst/>
                  </a:prstGeom>
                  <a:solidFill>
                    <a:srgbClr val="9085BA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Sechseck 56"/>
                  <p:cNvSpPr/>
                  <p:nvPr/>
                </p:nvSpPr>
                <p:spPr>
                  <a:xfrm rot="16200000">
                    <a:off x="3938681" y="5054837"/>
                    <a:ext cx="530352" cy="457159"/>
                  </a:xfrm>
                  <a:prstGeom prst="hexagon">
                    <a:avLst/>
                  </a:prstGeom>
                  <a:solidFill>
                    <a:srgbClr val="33B8CA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Sechseck 57"/>
                  <p:cNvSpPr/>
                  <p:nvPr/>
                </p:nvSpPr>
                <p:spPr>
                  <a:xfrm rot="16200000">
                    <a:off x="4221806" y="5554166"/>
                    <a:ext cx="530352" cy="457159"/>
                  </a:xfrm>
                  <a:prstGeom prst="hexagon">
                    <a:avLst/>
                  </a:prstGeom>
                  <a:solidFill>
                    <a:srgbClr val="006E9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Textfeld 41"/>
                <p:cNvSpPr txBox="1"/>
                <p:nvPr/>
              </p:nvSpPr>
              <p:spPr>
                <a:xfrm>
                  <a:off x="3415943" y="3497282"/>
                  <a:ext cx="82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SaxoCell</a:t>
                  </a:r>
                </a:p>
                <a:p>
                  <a:pPr algn="ctr"/>
                  <a:r>
                    <a:rPr lang="de-DE" sz="1400" b="1" dirty="0" smtClean="0"/>
                    <a:t>Projects</a:t>
                  </a:r>
                  <a:endParaRPr lang="en-US" sz="1400" b="1" dirty="0"/>
                </a:p>
              </p:txBody>
            </p:sp>
            <p:sp>
              <p:nvSpPr>
                <p:cNvPr id="43" name="Textfeld 42"/>
                <p:cNvSpPr txBox="1"/>
                <p:nvPr/>
              </p:nvSpPr>
              <p:spPr>
                <a:xfrm>
                  <a:off x="4473445" y="3494302"/>
                  <a:ext cx="8040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SaxoCell</a:t>
                  </a:r>
                </a:p>
                <a:p>
                  <a:pPr algn="ctr"/>
                  <a:r>
                    <a:rPr lang="de-DE" sz="1400" b="1" dirty="0" err="1" smtClean="0"/>
                    <a:t>Clinics</a:t>
                  </a:r>
                  <a:endParaRPr lang="en-US" sz="1400" b="1" dirty="0"/>
                </a:p>
              </p:txBody>
            </p:sp>
            <p:sp>
              <p:nvSpPr>
                <p:cNvPr id="44" name="Textfeld 43"/>
                <p:cNvSpPr txBox="1"/>
                <p:nvPr/>
              </p:nvSpPr>
              <p:spPr>
                <a:xfrm>
                  <a:off x="5711896" y="3577129"/>
                  <a:ext cx="6787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Assays</a:t>
                  </a:r>
                  <a:endParaRPr lang="en-US" sz="1400" b="1" dirty="0"/>
                </a:p>
              </p:txBody>
            </p:sp>
            <p:sp>
              <p:nvSpPr>
                <p:cNvPr id="45" name="Textfeld 44"/>
                <p:cNvSpPr txBox="1"/>
                <p:nvPr/>
              </p:nvSpPr>
              <p:spPr>
                <a:xfrm>
                  <a:off x="6790147" y="3580444"/>
                  <a:ext cx="9743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Processing</a:t>
                  </a:r>
                  <a:endParaRPr lang="en-US" sz="1400" b="1" dirty="0"/>
                </a:p>
              </p:txBody>
            </p:sp>
            <p:sp>
              <p:nvSpPr>
                <p:cNvPr id="46" name="Textfeld 45"/>
                <p:cNvSpPr txBox="1"/>
                <p:nvPr/>
              </p:nvSpPr>
              <p:spPr>
                <a:xfrm>
                  <a:off x="7856977" y="3580920"/>
                  <a:ext cx="12354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Interpretation</a:t>
                  </a:r>
                  <a:endParaRPr lang="en-US" sz="1400" b="1" dirty="0"/>
                </a:p>
              </p:txBody>
            </p:sp>
            <p:sp>
              <p:nvSpPr>
                <p:cNvPr id="47" name="Textfeld 46"/>
                <p:cNvSpPr txBox="1"/>
                <p:nvPr/>
              </p:nvSpPr>
              <p:spPr>
                <a:xfrm>
                  <a:off x="9179103" y="3577129"/>
                  <a:ext cx="9409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Validation</a:t>
                  </a:r>
                  <a:endParaRPr lang="en-US" sz="1400" b="1" dirty="0"/>
                </a:p>
              </p:txBody>
            </p:sp>
            <p:sp>
              <p:nvSpPr>
                <p:cNvPr id="48" name="Textfeld 47"/>
                <p:cNvSpPr txBox="1"/>
                <p:nvPr/>
              </p:nvSpPr>
              <p:spPr>
                <a:xfrm>
                  <a:off x="10267113" y="3581099"/>
                  <a:ext cx="7856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Transfer</a:t>
                  </a:r>
                  <a:endParaRPr lang="en-US" sz="1400" b="1" dirty="0"/>
                </a:p>
              </p:txBody>
            </p:sp>
            <p:sp>
              <p:nvSpPr>
                <p:cNvPr id="49" name="Chevron 48"/>
                <p:cNvSpPr/>
                <p:nvPr/>
              </p:nvSpPr>
              <p:spPr>
                <a:xfrm>
                  <a:off x="10020606" y="3215768"/>
                  <a:ext cx="269045" cy="1010872"/>
                </a:xfrm>
                <a:prstGeom prst="chevron">
                  <a:avLst>
                    <a:gd name="adj" fmla="val 799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0" name="Gruppieren 49"/>
                <p:cNvGrpSpPr/>
                <p:nvPr/>
              </p:nvGrpSpPr>
              <p:grpSpPr>
                <a:xfrm>
                  <a:off x="3369365" y="2413080"/>
                  <a:ext cx="7702826" cy="1060704"/>
                  <a:chOff x="3369365" y="2413080"/>
                  <a:chExt cx="7702826" cy="1060704"/>
                </a:xfrm>
              </p:grpSpPr>
              <p:sp>
                <p:nvSpPr>
                  <p:cNvPr id="51" name="Sechseck 50"/>
                  <p:cNvSpPr/>
                  <p:nvPr/>
                </p:nvSpPr>
                <p:spPr>
                  <a:xfrm rot="16200000">
                    <a:off x="3296213" y="2486232"/>
                    <a:ext cx="1060704" cy="914400"/>
                  </a:xfrm>
                  <a:prstGeom prst="hexagon">
                    <a:avLst/>
                  </a:prstGeom>
                  <a:solidFill>
                    <a:srgbClr val="60C13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Abgerundetes Rechteck 51"/>
                  <p:cNvSpPr/>
                  <p:nvPr/>
                </p:nvSpPr>
                <p:spPr>
                  <a:xfrm rot="16200000">
                    <a:off x="7207109" y="-617702"/>
                    <a:ext cx="618179" cy="7111984"/>
                  </a:xfrm>
                  <a:prstGeom prst="roundRect">
                    <a:avLst>
                      <a:gd name="adj" fmla="val 8875"/>
                    </a:avLst>
                  </a:prstGeom>
                  <a:solidFill>
                    <a:srgbClr val="60C13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Textfeld 52"/>
                  <p:cNvSpPr txBox="1"/>
                  <p:nvPr/>
                </p:nvSpPr>
                <p:spPr>
                  <a:xfrm>
                    <a:off x="7195839" y="2878253"/>
                    <a:ext cx="377699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1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TU Dresden, Uni Leipzig, Fraunhofer IZI, ScaDS.AI, ecSeq GmbH</a:t>
                    </a:r>
                    <a:endParaRPr lang="en-US" sz="11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Textfeld 53"/>
                  <p:cNvSpPr txBox="1"/>
                  <p:nvPr/>
                </p:nvSpPr>
                <p:spPr>
                  <a:xfrm>
                    <a:off x="3504767" y="2771677"/>
                    <a:ext cx="318221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Platform</a:t>
                    </a:r>
                    <a:r>
                      <a:rPr lang="de-DE" sz="24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SaxoCellOmics</a:t>
                    </a:r>
                    <a:endParaRPr lang="en-US" sz="2400" b="1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3" name="Textfeld 22"/>
              <p:cNvSpPr txBox="1"/>
              <p:nvPr/>
            </p:nvSpPr>
            <p:spPr>
              <a:xfrm>
                <a:off x="4292706" y="4494379"/>
                <a:ext cx="10482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Sample management &amp; processing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Access to SaxoCell Bio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Clinical Metadata</a:t>
                </a:r>
                <a:endParaRPr lang="en-US" sz="1200" dirty="0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379601" y="4355377"/>
                <a:ext cx="113852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Genomics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Single cell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Multiparam. flow cytometry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Multispectral Histochemistry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Immunomics</a:t>
                </a:r>
                <a:endParaRPr lang="en-US" sz="1200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556930" y="4357053"/>
                <a:ext cx="113852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Primary &amp; secondary data</a:t>
                </a:r>
              </a:p>
              <a:p>
                <a:endParaRPr lang="de-DE" sz="1200" dirty="0"/>
              </a:p>
              <a:p>
                <a:r>
                  <a:rPr lang="de-DE" sz="1200" dirty="0" smtClean="0"/>
                  <a:t>Data </a:t>
                </a:r>
                <a:r>
                  <a:rPr lang="en-US" sz="1200" dirty="0" smtClean="0"/>
                  <a:t>storage,</a:t>
                </a:r>
                <a:endParaRPr lang="en-US" sz="1200" dirty="0"/>
              </a:p>
              <a:p>
                <a:r>
                  <a:rPr lang="en-US" sz="1200" dirty="0" smtClean="0"/>
                  <a:t>management</a:t>
                </a:r>
              </a:p>
              <a:p>
                <a:r>
                  <a:rPr lang="en-US" sz="1200" dirty="0" smtClean="0"/>
                  <a:t>&amp; integration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Quality control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Privacy preserving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7733404" y="4353707"/>
                <a:ext cx="113852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Machine &amp; Statistical Learning</a:t>
                </a:r>
              </a:p>
              <a:p>
                <a:endParaRPr lang="de-DE" sz="1200" dirty="0"/>
              </a:p>
              <a:p>
                <a:r>
                  <a:rPr lang="en-US" sz="1200" dirty="0" smtClean="0"/>
                  <a:t>Knowledge Management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Bioinformatics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Systems Biology</a:t>
                </a: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8880556" y="4732572"/>
                <a:ext cx="113852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Clinical Studies</a:t>
                </a:r>
              </a:p>
              <a:p>
                <a:endParaRPr lang="de-DE" sz="1200" dirty="0"/>
              </a:p>
              <a:p>
                <a:r>
                  <a:rPr lang="de-DE" sz="1200" dirty="0" smtClean="0"/>
                  <a:t>Performance </a:t>
                </a:r>
                <a:r>
                  <a:rPr lang="en-US" sz="1200" dirty="0" smtClean="0"/>
                  <a:t>evaluation studies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Fit-for-purpose</a:t>
                </a: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10115807" y="4443866"/>
                <a:ext cx="113852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Mechanisms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New targets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Resistance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Biomarkers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Patient stratification</a:t>
                </a:r>
              </a:p>
            </p:txBody>
          </p:sp>
        </p:grpSp>
        <p:sp>
          <p:nvSpPr>
            <p:cNvPr id="16" name="Sechseck 15"/>
            <p:cNvSpPr/>
            <p:nvPr/>
          </p:nvSpPr>
          <p:spPr>
            <a:xfrm rot="16200000">
              <a:off x="10774435" y="3166773"/>
              <a:ext cx="1060704" cy="914400"/>
            </a:xfrm>
            <a:prstGeom prst="hexagon">
              <a:avLst/>
            </a:prstGeom>
            <a:solidFill>
              <a:srgbClr val="60C1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echseck 16"/>
            <p:cNvSpPr/>
            <p:nvPr/>
          </p:nvSpPr>
          <p:spPr>
            <a:xfrm rot="16200000">
              <a:off x="11022100" y="4223285"/>
              <a:ext cx="1060704" cy="914400"/>
            </a:xfrm>
            <a:prstGeom prst="hexagon">
              <a:avLst/>
            </a:prstGeom>
            <a:solidFill>
              <a:srgbClr val="60C1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echseck 17"/>
            <p:cNvSpPr/>
            <p:nvPr/>
          </p:nvSpPr>
          <p:spPr>
            <a:xfrm rot="16200000">
              <a:off x="10789247" y="5279797"/>
              <a:ext cx="1060704" cy="914400"/>
            </a:xfrm>
            <a:prstGeom prst="hexagon">
              <a:avLst/>
            </a:prstGeom>
            <a:solidFill>
              <a:srgbClr val="60C1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0799543" y="3362363"/>
              <a:ext cx="1040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New projects</a:t>
              </a:r>
              <a:endParaRPr lang="en-US" sz="1400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1032396" y="4303192"/>
              <a:ext cx="10401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New industry partners</a:t>
              </a:r>
              <a:endParaRPr lang="en-US" sz="1400" b="1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812203" y="5474348"/>
              <a:ext cx="1040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Better therapies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560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739775" y="0"/>
            <a:ext cx="7385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 - SaxoCell® Systems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44573" y="1696821"/>
            <a:ext cx="2003562" cy="2224233"/>
            <a:chOff x="458458" y="2078806"/>
            <a:chExt cx="2003562" cy="222423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75" y="2078806"/>
              <a:ext cx="1670235" cy="1670235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458458" y="3749041"/>
              <a:ext cx="200356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rgbClr val="38AC9A"/>
                  </a:solidFill>
                </a:rPr>
                <a:t>PD Dr. Stephan Fricke</a:t>
              </a:r>
            </a:p>
            <a:p>
              <a:pPr algn="ctr"/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</a:rPr>
                <a:t>Fraunhofer</a:t>
              </a:r>
              <a:r>
                <a:rPr lang="de-DE" sz="1400" dirty="0">
                  <a:solidFill>
                    <a:schemeClr val="bg2">
                      <a:lumMod val="10000"/>
                    </a:schemeClr>
                  </a:solidFill>
                </a:rPr>
                <a:t> IZI Leipzig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17603" y="4101108"/>
            <a:ext cx="1741823" cy="2224233"/>
            <a:chOff x="577892" y="3990577"/>
            <a:chExt cx="1741823" cy="2224233"/>
          </a:xfrm>
        </p:grpSpPr>
        <p:sp>
          <p:nvSpPr>
            <p:cNvPr id="11" name="Textfeld 10"/>
            <p:cNvSpPr txBox="1"/>
            <p:nvPr/>
          </p:nvSpPr>
          <p:spPr>
            <a:xfrm>
              <a:off x="577892" y="5660812"/>
              <a:ext cx="17418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38AC9A"/>
                  </a:solidFill>
                </a:rPr>
                <a:t>Dr. Ulrich Blache</a:t>
              </a:r>
            </a:p>
            <a:p>
              <a:pPr algn="ctr"/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</a:rPr>
                <a:t>Fraunhofer</a:t>
              </a:r>
              <a:r>
                <a:rPr lang="de-DE" sz="1400" dirty="0">
                  <a:solidFill>
                    <a:schemeClr val="bg2">
                      <a:lumMod val="10000"/>
                    </a:schemeClr>
                  </a:solidFill>
                </a:rPr>
                <a:t> IZI </a:t>
              </a:r>
              <a:r>
                <a:rPr lang="de-DE" sz="1400" dirty="0" smtClean="0">
                  <a:solidFill>
                    <a:schemeClr val="bg2">
                      <a:lumMod val="10000"/>
                    </a:schemeClr>
                  </a:solidFill>
                </a:rPr>
                <a:t>Leipzig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86" y="3990577"/>
              <a:ext cx="1670235" cy="1670235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2613852" y="1546156"/>
            <a:ext cx="9237593" cy="4840463"/>
            <a:chOff x="2834915" y="1546156"/>
            <a:chExt cx="9237593" cy="4840463"/>
          </a:xfrm>
        </p:grpSpPr>
        <p:sp>
          <p:nvSpPr>
            <p:cNvPr id="14" name="Rechteck 13"/>
            <p:cNvSpPr/>
            <p:nvPr/>
          </p:nvSpPr>
          <p:spPr>
            <a:xfrm>
              <a:off x="2834915" y="1546156"/>
              <a:ext cx="63631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Automation of processes</a:t>
              </a:r>
            </a:p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Optimization and integration of processes for automated manufacturing 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2927240" y="2272406"/>
              <a:ext cx="7904062" cy="4114213"/>
              <a:chOff x="3369365" y="2413080"/>
              <a:chExt cx="7904062" cy="4114213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3369365" y="2413080"/>
                <a:ext cx="7904062" cy="4114213"/>
                <a:chOff x="3369365" y="2413080"/>
                <a:chExt cx="7904062" cy="4114213"/>
              </a:xfrm>
            </p:grpSpPr>
            <p:sp>
              <p:nvSpPr>
                <p:cNvPr id="29" name="Richtungspfeil 28"/>
                <p:cNvSpPr/>
                <p:nvPr/>
              </p:nvSpPr>
              <p:spPr>
                <a:xfrm>
                  <a:off x="10084224" y="3191102"/>
                  <a:ext cx="1189203" cy="3336190"/>
                </a:xfrm>
                <a:prstGeom prst="homePlate">
                  <a:avLst>
                    <a:gd name="adj" fmla="val 19607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5361916" y="4141877"/>
                  <a:ext cx="1118709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hteck 30"/>
                <p:cNvSpPr/>
                <p:nvPr/>
              </p:nvSpPr>
              <p:spPr>
                <a:xfrm>
                  <a:off x="6547928" y="4141876"/>
                  <a:ext cx="1118709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hteck 31"/>
                <p:cNvSpPr/>
                <p:nvPr/>
              </p:nvSpPr>
              <p:spPr>
                <a:xfrm>
                  <a:off x="7723215" y="4141876"/>
                  <a:ext cx="1118709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>
                  <a:off x="8907071" y="4141876"/>
                  <a:ext cx="1118709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4245404" y="4141877"/>
                  <a:ext cx="1062092" cy="23854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chtungspfeil 34"/>
                <p:cNvSpPr/>
                <p:nvPr/>
              </p:nvSpPr>
              <p:spPr>
                <a:xfrm>
                  <a:off x="4283764" y="3217563"/>
                  <a:ext cx="1220043" cy="1024910"/>
                </a:xfrm>
                <a:prstGeom prst="homePlate">
                  <a:avLst>
                    <a:gd name="adj" fmla="val 19938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hevron 35"/>
                <p:cNvSpPr/>
                <p:nvPr/>
              </p:nvSpPr>
              <p:spPr>
                <a:xfrm>
                  <a:off x="5356859" y="3222050"/>
                  <a:ext cx="1330126" cy="1010872"/>
                </a:xfrm>
                <a:prstGeom prst="chevron">
                  <a:avLst>
                    <a:gd name="adj" fmla="val 2050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Chevron 36"/>
                <p:cNvSpPr/>
                <p:nvPr/>
              </p:nvSpPr>
              <p:spPr>
                <a:xfrm>
                  <a:off x="6540715" y="3223459"/>
                  <a:ext cx="1330126" cy="1010872"/>
                </a:xfrm>
                <a:prstGeom prst="chevron">
                  <a:avLst>
                    <a:gd name="adj" fmla="val 2050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Chevron 37"/>
                <p:cNvSpPr/>
                <p:nvPr/>
              </p:nvSpPr>
              <p:spPr>
                <a:xfrm>
                  <a:off x="8907071" y="3218016"/>
                  <a:ext cx="1330126" cy="1010872"/>
                </a:xfrm>
                <a:prstGeom prst="chevron">
                  <a:avLst>
                    <a:gd name="adj" fmla="val 2050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Chevron 38"/>
                <p:cNvSpPr/>
                <p:nvPr/>
              </p:nvSpPr>
              <p:spPr>
                <a:xfrm>
                  <a:off x="7723893" y="3215768"/>
                  <a:ext cx="1330126" cy="1010872"/>
                </a:xfrm>
                <a:prstGeom prst="chevron">
                  <a:avLst>
                    <a:gd name="adj" fmla="val 20503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Abgerundetes Rechteck 39"/>
                <p:cNvSpPr/>
                <p:nvPr/>
              </p:nvSpPr>
              <p:spPr>
                <a:xfrm>
                  <a:off x="3369365" y="3191101"/>
                  <a:ext cx="914400" cy="3336192"/>
                </a:xfrm>
                <a:prstGeom prst="roundRect">
                  <a:avLst>
                    <a:gd name="adj" fmla="val 887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uppieren 40"/>
                <p:cNvGrpSpPr/>
                <p:nvPr/>
              </p:nvGrpSpPr>
              <p:grpSpPr>
                <a:xfrm>
                  <a:off x="3448503" y="4098580"/>
                  <a:ext cx="740284" cy="2065895"/>
                  <a:chOff x="3975277" y="3982027"/>
                  <a:chExt cx="740284" cy="2065895"/>
                </a:xfrm>
              </p:grpSpPr>
              <p:sp>
                <p:nvSpPr>
                  <p:cNvPr id="55" name="Sechseck 54"/>
                  <p:cNvSpPr/>
                  <p:nvPr/>
                </p:nvSpPr>
                <p:spPr>
                  <a:xfrm rot="16200000">
                    <a:off x="3938681" y="4018623"/>
                    <a:ext cx="530352" cy="457159"/>
                  </a:xfrm>
                  <a:prstGeom prst="hexagon">
                    <a:avLst/>
                  </a:prstGeom>
                  <a:solidFill>
                    <a:srgbClr val="B6DCD3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Sechseck 55"/>
                  <p:cNvSpPr/>
                  <p:nvPr/>
                </p:nvSpPr>
                <p:spPr>
                  <a:xfrm rot="16200000">
                    <a:off x="4221805" y="4536730"/>
                    <a:ext cx="530352" cy="457159"/>
                  </a:xfrm>
                  <a:prstGeom prst="hexagon">
                    <a:avLst/>
                  </a:prstGeom>
                  <a:solidFill>
                    <a:srgbClr val="9085BA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Sechseck 56"/>
                  <p:cNvSpPr/>
                  <p:nvPr/>
                </p:nvSpPr>
                <p:spPr>
                  <a:xfrm rot="16200000">
                    <a:off x="3938681" y="5054837"/>
                    <a:ext cx="530352" cy="457159"/>
                  </a:xfrm>
                  <a:prstGeom prst="hexagon">
                    <a:avLst/>
                  </a:prstGeom>
                  <a:solidFill>
                    <a:srgbClr val="33B8CA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Sechseck 57"/>
                  <p:cNvSpPr/>
                  <p:nvPr/>
                </p:nvSpPr>
                <p:spPr>
                  <a:xfrm rot="16200000">
                    <a:off x="4221806" y="5554166"/>
                    <a:ext cx="530352" cy="457159"/>
                  </a:xfrm>
                  <a:prstGeom prst="hexagon">
                    <a:avLst/>
                  </a:prstGeom>
                  <a:solidFill>
                    <a:srgbClr val="006E92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Textfeld 41"/>
                <p:cNvSpPr txBox="1"/>
                <p:nvPr/>
              </p:nvSpPr>
              <p:spPr>
                <a:xfrm>
                  <a:off x="3415943" y="3497282"/>
                  <a:ext cx="82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SaxoCell</a:t>
                  </a:r>
                </a:p>
                <a:p>
                  <a:pPr algn="ctr"/>
                  <a:r>
                    <a:rPr lang="de-DE" sz="1400" b="1" dirty="0" smtClean="0"/>
                    <a:t>Projects</a:t>
                  </a:r>
                  <a:endParaRPr lang="en-US" sz="1400" b="1" dirty="0"/>
                </a:p>
              </p:txBody>
            </p:sp>
            <p:sp>
              <p:nvSpPr>
                <p:cNvPr id="43" name="Textfeld 42"/>
                <p:cNvSpPr txBox="1"/>
                <p:nvPr/>
              </p:nvSpPr>
              <p:spPr>
                <a:xfrm>
                  <a:off x="4530089" y="3584223"/>
                  <a:ext cx="6912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ATMPs</a:t>
                  </a:r>
                  <a:endParaRPr lang="en-US" sz="1400" b="1" dirty="0"/>
                </a:p>
              </p:txBody>
            </p:sp>
            <p:sp>
              <p:nvSpPr>
                <p:cNvPr id="44" name="Textfeld 43"/>
                <p:cNvSpPr txBox="1"/>
                <p:nvPr/>
              </p:nvSpPr>
              <p:spPr>
                <a:xfrm>
                  <a:off x="5511812" y="3577129"/>
                  <a:ext cx="10789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Automation</a:t>
                  </a:r>
                  <a:endParaRPr lang="en-US" sz="1400" b="1" dirty="0"/>
                </a:p>
              </p:txBody>
            </p:sp>
            <p:sp>
              <p:nvSpPr>
                <p:cNvPr id="45" name="Textfeld 44"/>
                <p:cNvSpPr txBox="1"/>
                <p:nvPr/>
              </p:nvSpPr>
              <p:spPr>
                <a:xfrm>
                  <a:off x="6669814" y="3467285"/>
                  <a:ext cx="11305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Process</a:t>
                  </a:r>
                </a:p>
                <a:p>
                  <a:pPr algn="ctr"/>
                  <a:r>
                    <a:rPr lang="en-US" sz="1400" b="1" dirty="0" smtClean="0"/>
                    <a:t>optimization</a:t>
                  </a:r>
                  <a:endParaRPr lang="en-US" sz="1400" b="1" dirty="0"/>
                </a:p>
              </p:txBody>
            </p:sp>
            <p:sp>
              <p:nvSpPr>
                <p:cNvPr id="46" name="Textfeld 45"/>
                <p:cNvSpPr txBox="1"/>
                <p:nvPr/>
              </p:nvSpPr>
              <p:spPr>
                <a:xfrm>
                  <a:off x="7707222" y="3470721"/>
                  <a:ext cx="14501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Quality management</a:t>
                  </a:r>
                  <a:endParaRPr lang="en-US" sz="1400" b="1" dirty="0"/>
                </a:p>
              </p:txBody>
            </p:sp>
            <p:sp>
              <p:nvSpPr>
                <p:cNvPr id="47" name="Textfeld 46"/>
                <p:cNvSpPr txBox="1"/>
                <p:nvPr/>
              </p:nvSpPr>
              <p:spPr>
                <a:xfrm>
                  <a:off x="9064714" y="3577129"/>
                  <a:ext cx="11697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GMP training</a:t>
                  </a:r>
                  <a:endParaRPr lang="en-US" sz="1400" b="1" dirty="0"/>
                </a:p>
              </p:txBody>
            </p:sp>
            <p:sp>
              <p:nvSpPr>
                <p:cNvPr id="48" name="Textfeld 47"/>
                <p:cNvSpPr txBox="1"/>
                <p:nvPr/>
              </p:nvSpPr>
              <p:spPr>
                <a:xfrm>
                  <a:off x="10267113" y="3581099"/>
                  <a:ext cx="7856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Transfer</a:t>
                  </a:r>
                  <a:endParaRPr lang="en-US" sz="1400" b="1" dirty="0"/>
                </a:p>
              </p:txBody>
            </p:sp>
            <p:sp>
              <p:nvSpPr>
                <p:cNvPr id="49" name="Chevron 48"/>
                <p:cNvSpPr/>
                <p:nvPr/>
              </p:nvSpPr>
              <p:spPr>
                <a:xfrm>
                  <a:off x="10020606" y="3215768"/>
                  <a:ext cx="269045" cy="1010872"/>
                </a:xfrm>
                <a:prstGeom prst="chevron">
                  <a:avLst>
                    <a:gd name="adj" fmla="val 799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0" name="Gruppieren 49"/>
                <p:cNvGrpSpPr/>
                <p:nvPr/>
              </p:nvGrpSpPr>
              <p:grpSpPr>
                <a:xfrm>
                  <a:off x="3369365" y="2413080"/>
                  <a:ext cx="7702826" cy="1060704"/>
                  <a:chOff x="3369365" y="2413080"/>
                  <a:chExt cx="7702826" cy="1060704"/>
                </a:xfrm>
              </p:grpSpPr>
              <p:sp>
                <p:nvSpPr>
                  <p:cNvPr id="51" name="Sechseck 50"/>
                  <p:cNvSpPr/>
                  <p:nvPr/>
                </p:nvSpPr>
                <p:spPr>
                  <a:xfrm rot="16200000">
                    <a:off x="3296213" y="2486232"/>
                    <a:ext cx="1060704" cy="914400"/>
                  </a:xfrm>
                  <a:prstGeom prst="hexagon">
                    <a:avLst/>
                  </a:prstGeom>
                  <a:solidFill>
                    <a:srgbClr val="60C13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Abgerundetes Rechteck 51"/>
                  <p:cNvSpPr/>
                  <p:nvPr/>
                </p:nvSpPr>
                <p:spPr>
                  <a:xfrm rot="16200000">
                    <a:off x="7207109" y="-617702"/>
                    <a:ext cx="618179" cy="7111984"/>
                  </a:xfrm>
                  <a:prstGeom prst="roundRect">
                    <a:avLst>
                      <a:gd name="adj" fmla="val 8875"/>
                    </a:avLst>
                  </a:prstGeom>
                  <a:solidFill>
                    <a:srgbClr val="60C13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Textfeld 52"/>
                  <p:cNvSpPr txBox="1"/>
                  <p:nvPr/>
                </p:nvSpPr>
                <p:spPr>
                  <a:xfrm>
                    <a:off x="7215932" y="2757673"/>
                    <a:ext cx="376690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de-DE" sz="11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TU Dresden, Uni Leipzig, University Hospital Leipzig, Fraunhofer IZI, ScaDS.AI</a:t>
                    </a:r>
                    <a:endParaRPr lang="en-US" sz="11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Textfeld 53"/>
                  <p:cNvSpPr txBox="1"/>
                  <p:nvPr/>
                </p:nvSpPr>
                <p:spPr>
                  <a:xfrm>
                    <a:off x="3504767" y="2771677"/>
                    <a:ext cx="343478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Platform</a:t>
                    </a:r>
                    <a:r>
                      <a:rPr lang="de-DE" sz="24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SaxoCellSystems</a:t>
                    </a:r>
                    <a:endParaRPr lang="en-US" sz="2400" b="1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3" name="Textfeld 22"/>
              <p:cNvSpPr txBox="1"/>
              <p:nvPr/>
            </p:nvSpPr>
            <p:spPr>
              <a:xfrm>
                <a:off x="4292706" y="4494379"/>
                <a:ext cx="104826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CAR-T</a:t>
                </a:r>
              </a:p>
              <a:p>
                <a:endParaRPr lang="de-DE" sz="1200" dirty="0"/>
              </a:p>
              <a:p>
                <a:r>
                  <a:rPr lang="de-DE" sz="1200" dirty="0" smtClean="0"/>
                  <a:t>NK/CAR-NK</a:t>
                </a:r>
              </a:p>
              <a:p>
                <a:endParaRPr lang="de-DE" sz="1200" dirty="0"/>
              </a:p>
              <a:p>
                <a:r>
                  <a:rPr lang="en-US" sz="1200" dirty="0" smtClean="0"/>
                  <a:t>Regenerative medicine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T-cell modulating therapies</a:t>
                </a:r>
                <a:endParaRPr lang="en-US" sz="1200" dirty="0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390091" y="4499444"/>
                <a:ext cx="113852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AI</a:t>
                </a:r>
              </a:p>
              <a:p>
                <a:endParaRPr lang="de-DE" sz="1200" dirty="0"/>
              </a:p>
              <a:p>
                <a:r>
                  <a:rPr lang="en-US" sz="1200" dirty="0" smtClean="0"/>
                  <a:t>Robotics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Deep Learning methods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Smart assistance systems</a:t>
                </a:r>
                <a:endParaRPr lang="en-US" sz="1200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566970" y="4783052"/>
                <a:ext cx="113852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Safety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Efficiency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Availability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Cost Reduction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7733404" y="4604915"/>
                <a:ext cx="113852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Quality Control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Supply chain Management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Tissue models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Regulatory support</a:t>
                </a: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8910700" y="4601942"/>
                <a:ext cx="113852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On-site training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GMP online courses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Qualification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Staff</a:t>
                </a: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10085663" y="4624736"/>
                <a:ext cx="11035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Fast and safe ATMPs</a:t>
                </a:r>
              </a:p>
              <a:p>
                <a:endParaRPr lang="de-DE" sz="1200" dirty="0"/>
              </a:p>
              <a:p>
                <a:r>
                  <a:rPr lang="de-DE" sz="1200" dirty="0" smtClean="0"/>
                  <a:t>New </a:t>
                </a:r>
                <a:r>
                  <a:rPr lang="en-US" sz="1200" dirty="0" smtClean="0"/>
                  <a:t>manufacturing technologies</a:t>
                </a:r>
              </a:p>
              <a:p>
                <a:endParaRPr lang="de-DE" sz="1200" dirty="0"/>
              </a:p>
              <a:p>
                <a:r>
                  <a:rPr lang="de-DE" sz="1200" dirty="0" smtClean="0"/>
                  <a:t>Operators</a:t>
                </a:r>
                <a:endParaRPr lang="en-US" sz="1200" dirty="0" smtClean="0"/>
              </a:p>
            </p:txBody>
          </p:sp>
        </p:grpSp>
        <p:sp>
          <p:nvSpPr>
            <p:cNvPr id="16" name="Sechseck 15"/>
            <p:cNvSpPr/>
            <p:nvPr/>
          </p:nvSpPr>
          <p:spPr>
            <a:xfrm rot="16200000">
              <a:off x="10774435" y="3166773"/>
              <a:ext cx="1060704" cy="914400"/>
            </a:xfrm>
            <a:prstGeom prst="hexagon">
              <a:avLst/>
            </a:prstGeom>
            <a:solidFill>
              <a:srgbClr val="60C1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echseck 16"/>
            <p:cNvSpPr/>
            <p:nvPr/>
          </p:nvSpPr>
          <p:spPr>
            <a:xfrm rot="16200000">
              <a:off x="11022100" y="4223285"/>
              <a:ext cx="1060704" cy="914400"/>
            </a:xfrm>
            <a:prstGeom prst="hexagon">
              <a:avLst/>
            </a:prstGeom>
            <a:solidFill>
              <a:srgbClr val="60C1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echseck 17"/>
            <p:cNvSpPr/>
            <p:nvPr/>
          </p:nvSpPr>
          <p:spPr>
            <a:xfrm rot="16200000">
              <a:off x="10789247" y="5279797"/>
              <a:ext cx="1060704" cy="914400"/>
            </a:xfrm>
            <a:prstGeom prst="hexagon">
              <a:avLst/>
            </a:prstGeom>
            <a:solidFill>
              <a:srgbClr val="60C1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0799543" y="3362363"/>
              <a:ext cx="1040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New projects</a:t>
              </a:r>
              <a:endParaRPr lang="en-US" sz="1400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1032396" y="4303192"/>
              <a:ext cx="10401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New industry partners</a:t>
              </a:r>
              <a:endParaRPr lang="en-US" sz="1400" b="1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812203" y="5474348"/>
              <a:ext cx="1040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Better therapies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685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739775" y="0"/>
            <a:ext cx="7385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artners</a:t>
            </a:r>
            <a:endParaRPr lang="en-US" sz="4000" b="1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975C50-926D-42DB-990B-FE1D689FF674}"/>
              </a:ext>
            </a:extLst>
          </p:cNvPr>
          <p:cNvSpPr txBox="1"/>
          <p:nvPr/>
        </p:nvSpPr>
        <p:spPr bwMode="auto">
          <a:xfrm>
            <a:off x="739775" y="1783320"/>
            <a:ext cx="68882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38AC9A"/>
                </a:solidFill>
              </a:rPr>
              <a:t>Academic Partners (38 PIs)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University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Dresden &amp; University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ospital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Leipzig &amp; University Hospital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Fraunhofer Institute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Therapy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Immunology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 Chemnitz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Helmholtz Center Dresden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Rossendorf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TransCampus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Dresden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Studies (Leipzig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Dresden)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7161912" y="2276494"/>
            <a:ext cx="4113315" cy="2983969"/>
            <a:chOff x="7350755" y="1786953"/>
            <a:chExt cx="4113315" cy="298396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816" y="3853676"/>
              <a:ext cx="1278254" cy="909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0755" y="3861395"/>
              <a:ext cx="1278254" cy="909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633" y="3861395"/>
              <a:ext cx="1278254" cy="909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450" y="2824402"/>
              <a:ext cx="1278254" cy="909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816" y="2820542"/>
              <a:ext cx="1278254" cy="909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816" y="1787408"/>
              <a:ext cx="1278254" cy="909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450" y="1787409"/>
              <a:ext cx="1278254" cy="909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633" y="2820543"/>
              <a:ext cx="1278254" cy="9095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992" y="1786953"/>
              <a:ext cx="1278895" cy="9099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07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ieren 68"/>
          <p:cNvGrpSpPr/>
          <p:nvPr/>
        </p:nvGrpSpPr>
        <p:grpSpPr>
          <a:xfrm>
            <a:off x="138427" y="1504336"/>
            <a:ext cx="7854125" cy="5188877"/>
            <a:chOff x="20440" y="1170039"/>
            <a:chExt cx="7854125" cy="5188877"/>
          </a:xfrm>
        </p:grpSpPr>
        <p:sp>
          <p:nvSpPr>
            <p:cNvPr id="66" name="Ellipse 65"/>
            <p:cNvSpPr/>
            <p:nvPr/>
          </p:nvSpPr>
          <p:spPr>
            <a:xfrm>
              <a:off x="1604741" y="1353207"/>
              <a:ext cx="6269824" cy="5005709"/>
            </a:xfrm>
            <a:prstGeom prst="ellipse">
              <a:avLst/>
            </a:prstGeom>
            <a:gradFill flip="none" rotWithShape="1">
              <a:gsLst>
                <a:gs pos="35000">
                  <a:schemeClr val="bg1">
                    <a:alpha val="50000"/>
                  </a:schemeClr>
                </a:gs>
                <a:gs pos="0">
                  <a:schemeClr val="bg1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8" name="Gruppieren 67"/>
            <p:cNvGrpSpPr/>
            <p:nvPr/>
          </p:nvGrpSpPr>
          <p:grpSpPr>
            <a:xfrm>
              <a:off x="20440" y="1170039"/>
              <a:ext cx="7483181" cy="5188877"/>
              <a:chOff x="20440" y="1170039"/>
              <a:chExt cx="7483181" cy="5188877"/>
            </a:xfrm>
          </p:grpSpPr>
          <p:sp>
            <p:nvSpPr>
              <p:cNvPr id="67" name="Ellipse 66"/>
              <p:cNvSpPr/>
              <p:nvPr/>
            </p:nvSpPr>
            <p:spPr>
              <a:xfrm>
                <a:off x="512811" y="1170039"/>
                <a:ext cx="6990810" cy="5188877"/>
              </a:xfrm>
              <a:prstGeom prst="ellipse">
                <a:avLst/>
              </a:prstGeom>
              <a:gradFill>
                <a:gsLst>
                  <a:gs pos="34000">
                    <a:schemeClr val="bg1">
                      <a:alpha val="50000"/>
                    </a:schemeClr>
                  </a:gs>
                  <a:gs pos="0">
                    <a:schemeClr val="bg1">
                      <a:alpha val="50000"/>
                    </a:schemeClr>
                  </a:gs>
                  <a:gs pos="100000">
                    <a:schemeClr val="accent3">
                      <a:lumMod val="50000"/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50" name="Gruppieren 49"/>
              <p:cNvGrpSpPr/>
              <p:nvPr/>
            </p:nvGrpSpPr>
            <p:grpSpPr>
              <a:xfrm>
                <a:off x="1696855" y="2069344"/>
                <a:ext cx="5646319" cy="3852017"/>
                <a:chOff x="1104808" y="2206996"/>
                <a:chExt cx="5646319" cy="3852017"/>
              </a:xfrm>
            </p:grpSpPr>
            <p:grpSp>
              <p:nvGrpSpPr>
                <p:cNvPr id="13" name="Gruppieren 12"/>
                <p:cNvGrpSpPr/>
                <p:nvPr/>
              </p:nvGrpSpPr>
              <p:grpSpPr>
                <a:xfrm>
                  <a:off x="1534877" y="2206996"/>
                  <a:ext cx="5053665" cy="3852017"/>
                  <a:chOff x="8143677" y="2259742"/>
                  <a:chExt cx="2876504" cy="2111303"/>
                </a:xfrm>
              </p:grpSpPr>
              <p:sp>
                <p:nvSpPr>
                  <p:cNvPr id="14" name="Freeform: Shape 72">
                    <a:extLst>
                      <a:ext uri="{FF2B5EF4-FFF2-40B4-BE49-F238E27FC236}">
                        <a16:creationId xmlns:a16="http://schemas.microsoft.com/office/drawing/2014/main" id="{1876DEAE-C73F-498F-BF1E-A55D37447C06}"/>
                      </a:ext>
                    </a:extLst>
                  </p:cNvPr>
                  <p:cNvSpPr/>
                  <p:nvPr/>
                </p:nvSpPr>
                <p:spPr>
                  <a:xfrm>
                    <a:off x="8143677" y="2259742"/>
                    <a:ext cx="2876504" cy="2111303"/>
                  </a:xfrm>
                  <a:custGeom>
                    <a:avLst/>
                    <a:gdLst>
                      <a:gd name="connsiteX0" fmla="*/ 333711 w 2876504"/>
                      <a:gd name="connsiteY0" fmla="*/ 163414 h 2111303"/>
                      <a:gd name="connsiteX1" fmla="*/ 460232 w 2876504"/>
                      <a:gd name="connsiteY1" fmla="*/ 134659 h 2111303"/>
                      <a:gd name="connsiteX2" fmla="*/ 534994 w 2876504"/>
                      <a:gd name="connsiteY2" fmla="*/ 100153 h 2111303"/>
                      <a:gd name="connsiteX3" fmla="*/ 609756 w 2876504"/>
                      <a:gd name="connsiteY3" fmla="*/ 100153 h 2111303"/>
                      <a:gd name="connsiteX4" fmla="*/ 707522 w 2876504"/>
                      <a:gd name="connsiteY4" fmla="*/ 42644 h 2111303"/>
                      <a:gd name="connsiteX5" fmla="*/ 736277 w 2876504"/>
                      <a:gd name="connsiteY5" fmla="*/ 19640 h 2111303"/>
                      <a:gd name="connsiteX6" fmla="*/ 822541 w 2876504"/>
                      <a:gd name="connsiteY6" fmla="*/ 19640 h 2111303"/>
                      <a:gd name="connsiteX7" fmla="*/ 897304 w 2876504"/>
                      <a:gd name="connsiteY7" fmla="*/ 2387 h 2111303"/>
                      <a:gd name="connsiteX8" fmla="*/ 943311 w 2876504"/>
                      <a:gd name="connsiteY8" fmla="*/ 19640 h 2111303"/>
                      <a:gd name="connsiteX9" fmla="*/ 1000821 w 2876504"/>
                      <a:gd name="connsiteY9" fmla="*/ 2387 h 2111303"/>
                      <a:gd name="connsiteX10" fmla="*/ 1133092 w 2876504"/>
                      <a:gd name="connsiteY10" fmla="*/ 82900 h 2111303"/>
                      <a:gd name="connsiteX11" fmla="*/ 1202104 w 2876504"/>
                      <a:gd name="connsiteY11" fmla="*/ 157663 h 2111303"/>
                      <a:gd name="connsiteX12" fmla="*/ 1225107 w 2876504"/>
                      <a:gd name="connsiteY12" fmla="*/ 232425 h 2111303"/>
                      <a:gd name="connsiteX13" fmla="*/ 1225107 w 2876504"/>
                      <a:gd name="connsiteY13" fmla="*/ 335942 h 2111303"/>
                      <a:gd name="connsiteX14" fmla="*/ 1248111 w 2876504"/>
                      <a:gd name="connsiteY14" fmla="*/ 370448 h 2111303"/>
                      <a:gd name="connsiteX15" fmla="*/ 1305621 w 2876504"/>
                      <a:gd name="connsiteY15" fmla="*/ 301436 h 2111303"/>
                      <a:gd name="connsiteX16" fmla="*/ 1357379 w 2876504"/>
                      <a:gd name="connsiteY16" fmla="*/ 289934 h 2111303"/>
                      <a:gd name="connsiteX17" fmla="*/ 1414888 w 2876504"/>
                      <a:gd name="connsiteY17" fmla="*/ 295685 h 2111303"/>
                      <a:gd name="connsiteX18" fmla="*/ 1547160 w 2876504"/>
                      <a:gd name="connsiteY18" fmla="*/ 364697 h 2111303"/>
                      <a:gd name="connsiteX19" fmla="*/ 1708187 w 2876504"/>
                      <a:gd name="connsiteY19" fmla="*/ 370448 h 2111303"/>
                      <a:gd name="connsiteX20" fmla="*/ 1851960 w 2876504"/>
                      <a:gd name="connsiteY20" fmla="*/ 341693 h 2111303"/>
                      <a:gd name="connsiteX21" fmla="*/ 1892217 w 2876504"/>
                      <a:gd name="connsiteY21" fmla="*/ 335942 h 2111303"/>
                      <a:gd name="connsiteX22" fmla="*/ 1955477 w 2876504"/>
                      <a:gd name="connsiteY22" fmla="*/ 180666 h 2111303"/>
                      <a:gd name="connsiteX23" fmla="*/ 1978481 w 2876504"/>
                      <a:gd name="connsiteY23" fmla="*/ 128908 h 2111303"/>
                      <a:gd name="connsiteX24" fmla="*/ 2064745 w 2876504"/>
                      <a:gd name="connsiteY24" fmla="*/ 117406 h 2111303"/>
                      <a:gd name="connsiteX25" fmla="*/ 2191266 w 2876504"/>
                      <a:gd name="connsiteY25" fmla="*/ 134659 h 2111303"/>
                      <a:gd name="connsiteX26" fmla="*/ 2312036 w 2876504"/>
                      <a:gd name="connsiteY26" fmla="*/ 88651 h 2111303"/>
                      <a:gd name="connsiteX27" fmla="*/ 2386798 w 2876504"/>
                      <a:gd name="connsiteY27" fmla="*/ 59897 h 2111303"/>
                      <a:gd name="connsiteX28" fmla="*/ 2438556 w 2876504"/>
                      <a:gd name="connsiteY28" fmla="*/ 54146 h 2111303"/>
                      <a:gd name="connsiteX29" fmla="*/ 2542073 w 2876504"/>
                      <a:gd name="connsiteY29" fmla="*/ 88651 h 2111303"/>
                      <a:gd name="connsiteX30" fmla="*/ 2639839 w 2876504"/>
                      <a:gd name="connsiteY30" fmla="*/ 134659 h 2111303"/>
                      <a:gd name="connsiteX31" fmla="*/ 2789364 w 2876504"/>
                      <a:gd name="connsiteY31" fmla="*/ 169165 h 2111303"/>
                      <a:gd name="connsiteX32" fmla="*/ 2823870 w 2876504"/>
                      <a:gd name="connsiteY32" fmla="*/ 289934 h 2111303"/>
                      <a:gd name="connsiteX33" fmla="*/ 2869877 w 2876504"/>
                      <a:gd name="connsiteY33" fmla="*/ 416455 h 2111303"/>
                      <a:gd name="connsiteX34" fmla="*/ 2875628 w 2876504"/>
                      <a:gd name="connsiteY34" fmla="*/ 468214 h 2111303"/>
                      <a:gd name="connsiteX35" fmla="*/ 2864126 w 2876504"/>
                      <a:gd name="connsiteY35" fmla="*/ 629240 h 2111303"/>
                      <a:gd name="connsiteX36" fmla="*/ 2823870 w 2876504"/>
                      <a:gd name="connsiteY36" fmla="*/ 813270 h 2111303"/>
                      <a:gd name="connsiteX37" fmla="*/ 2743356 w 2876504"/>
                      <a:gd name="connsiteY37" fmla="*/ 1026055 h 2111303"/>
                      <a:gd name="connsiteX38" fmla="*/ 2691598 w 2876504"/>
                      <a:gd name="connsiteY38" fmla="*/ 1112319 h 2111303"/>
                      <a:gd name="connsiteX39" fmla="*/ 2634088 w 2876504"/>
                      <a:gd name="connsiteY39" fmla="*/ 1141074 h 2111303"/>
                      <a:gd name="connsiteX40" fmla="*/ 2507568 w 2876504"/>
                      <a:gd name="connsiteY40" fmla="*/ 1100817 h 2111303"/>
                      <a:gd name="connsiteX41" fmla="*/ 2455809 w 2876504"/>
                      <a:gd name="connsiteY41" fmla="*/ 1014553 h 2111303"/>
                      <a:gd name="connsiteX42" fmla="*/ 2421304 w 2876504"/>
                      <a:gd name="connsiteY42" fmla="*/ 945542 h 2111303"/>
                      <a:gd name="connsiteX43" fmla="*/ 2421304 w 2876504"/>
                      <a:gd name="connsiteY43" fmla="*/ 876531 h 2111303"/>
                      <a:gd name="connsiteX44" fmla="*/ 2317787 w 2876504"/>
                      <a:gd name="connsiteY44" fmla="*/ 876531 h 2111303"/>
                      <a:gd name="connsiteX45" fmla="*/ 2260277 w 2876504"/>
                      <a:gd name="connsiteY45" fmla="*/ 853527 h 2111303"/>
                      <a:gd name="connsiteX46" fmla="*/ 2231522 w 2876504"/>
                      <a:gd name="connsiteY46" fmla="*/ 899534 h 2111303"/>
                      <a:gd name="connsiteX47" fmla="*/ 2323538 w 2876504"/>
                      <a:gd name="connsiteY47" fmla="*/ 939791 h 2111303"/>
                      <a:gd name="connsiteX48" fmla="*/ 2340790 w 2876504"/>
                      <a:gd name="connsiteY48" fmla="*/ 1008802 h 2111303"/>
                      <a:gd name="connsiteX49" fmla="*/ 2214270 w 2876504"/>
                      <a:gd name="connsiteY49" fmla="*/ 1049059 h 2111303"/>
                      <a:gd name="connsiteX50" fmla="*/ 2145258 w 2876504"/>
                      <a:gd name="connsiteY50" fmla="*/ 1112319 h 2111303"/>
                      <a:gd name="connsiteX51" fmla="*/ 1989983 w 2876504"/>
                      <a:gd name="connsiteY51" fmla="*/ 1175580 h 2111303"/>
                      <a:gd name="connsiteX52" fmla="*/ 1915221 w 2876504"/>
                      <a:gd name="connsiteY52" fmla="*/ 1221587 h 2111303"/>
                      <a:gd name="connsiteX53" fmla="*/ 1857711 w 2876504"/>
                      <a:gd name="connsiteY53" fmla="*/ 1290598 h 2111303"/>
                      <a:gd name="connsiteX54" fmla="*/ 1667930 w 2876504"/>
                      <a:gd name="connsiteY54" fmla="*/ 1307851 h 2111303"/>
                      <a:gd name="connsiteX55" fmla="*/ 1581666 w 2876504"/>
                      <a:gd name="connsiteY55" fmla="*/ 1325104 h 2111303"/>
                      <a:gd name="connsiteX56" fmla="*/ 1547160 w 2876504"/>
                      <a:gd name="connsiteY56" fmla="*/ 1422870 h 2111303"/>
                      <a:gd name="connsiteX57" fmla="*/ 1489651 w 2876504"/>
                      <a:gd name="connsiteY57" fmla="*/ 1486131 h 2111303"/>
                      <a:gd name="connsiteX58" fmla="*/ 1403387 w 2876504"/>
                      <a:gd name="connsiteY58" fmla="*/ 1463127 h 2111303"/>
                      <a:gd name="connsiteX59" fmla="*/ 1357379 w 2876504"/>
                      <a:gd name="connsiteY59" fmla="*/ 1497632 h 2111303"/>
                      <a:gd name="connsiteX60" fmla="*/ 1322873 w 2876504"/>
                      <a:gd name="connsiteY60" fmla="*/ 1532138 h 2111303"/>
                      <a:gd name="connsiteX61" fmla="*/ 1271115 w 2876504"/>
                      <a:gd name="connsiteY61" fmla="*/ 1618402 h 2111303"/>
                      <a:gd name="connsiteX62" fmla="*/ 1184851 w 2876504"/>
                      <a:gd name="connsiteY62" fmla="*/ 1629904 h 2111303"/>
                      <a:gd name="connsiteX63" fmla="*/ 1133092 w 2876504"/>
                      <a:gd name="connsiteY63" fmla="*/ 1635655 h 2111303"/>
                      <a:gd name="connsiteX64" fmla="*/ 1092836 w 2876504"/>
                      <a:gd name="connsiteY64" fmla="*/ 1733421 h 2111303"/>
                      <a:gd name="connsiteX65" fmla="*/ 1023824 w 2876504"/>
                      <a:gd name="connsiteY65" fmla="*/ 1779429 h 2111303"/>
                      <a:gd name="connsiteX66" fmla="*/ 926058 w 2876504"/>
                      <a:gd name="connsiteY66" fmla="*/ 1733421 h 2111303"/>
                      <a:gd name="connsiteX67" fmla="*/ 874300 w 2876504"/>
                      <a:gd name="connsiteY67" fmla="*/ 1750674 h 2111303"/>
                      <a:gd name="connsiteX68" fmla="*/ 816790 w 2876504"/>
                      <a:gd name="connsiteY68" fmla="*/ 1790931 h 2111303"/>
                      <a:gd name="connsiteX69" fmla="*/ 736277 w 2876504"/>
                      <a:gd name="connsiteY69" fmla="*/ 1773678 h 2111303"/>
                      <a:gd name="connsiteX70" fmla="*/ 632760 w 2876504"/>
                      <a:gd name="connsiteY70" fmla="*/ 1808183 h 2111303"/>
                      <a:gd name="connsiteX71" fmla="*/ 569500 w 2876504"/>
                      <a:gd name="connsiteY71" fmla="*/ 1917451 h 2111303"/>
                      <a:gd name="connsiteX72" fmla="*/ 523492 w 2876504"/>
                      <a:gd name="connsiteY72" fmla="*/ 1951957 h 2111303"/>
                      <a:gd name="connsiteX73" fmla="*/ 517741 w 2876504"/>
                      <a:gd name="connsiteY73" fmla="*/ 2101481 h 2111303"/>
                      <a:gd name="connsiteX74" fmla="*/ 396971 w 2876504"/>
                      <a:gd name="connsiteY74" fmla="*/ 2084229 h 2111303"/>
                      <a:gd name="connsiteX75" fmla="*/ 362466 w 2876504"/>
                      <a:gd name="connsiteY75" fmla="*/ 1980712 h 2111303"/>
                      <a:gd name="connsiteX76" fmla="*/ 299205 w 2876504"/>
                      <a:gd name="connsiteY76" fmla="*/ 1911700 h 2111303"/>
                      <a:gd name="connsiteX77" fmla="*/ 195688 w 2876504"/>
                      <a:gd name="connsiteY77" fmla="*/ 1900198 h 2111303"/>
                      <a:gd name="connsiteX78" fmla="*/ 92171 w 2876504"/>
                      <a:gd name="connsiteY78" fmla="*/ 1813934 h 2111303"/>
                      <a:gd name="connsiteX79" fmla="*/ 40413 w 2876504"/>
                      <a:gd name="connsiteY79" fmla="*/ 1721919 h 2111303"/>
                      <a:gd name="connsiteX80" fmla="*/ 28911 w 2876504"/>
                      <a:gd name="connsiteY80" fmla="*/ 1675912 h 2111303"/>
                      <a:gd name="connsiteX81" fmla="*/ 69168 w 2876504"/>
                      <a:gd name="connsiteY81" fmla="*/ 1647157 h 2111303"/>
                      <a:gd name="connsiteX82" fmla="*/ 156 w 2876504"/>
                      <a:gd name="connsiteY82" fmla="*/ 1583897 h 2111303"/>
                      <a:gd name="connsiteX83" fmla="*/ 92171 w 2876504"/>
                      <a:gd name="connsiteY83" fmla="*/ 1486131 h 2111303"/>
                      <a:gd name="connsiteX84" fmla="*/ 178436 w 2876504"/>
                      <a:gd name="connsiteY84" fmla="*/ 1417119 h 2111303"/>
                      <a:gd name="connsiteX85" fmla="*/ 218692 w 2876504"/>
                      <a:gd name="connsiteY85" fmla="*/ 1468878 h 2111303"/>
                      <a:gd name="connsiteX86" fmla="*/ 281953 w 2876504"/>
                      <a:gd name="connsiteY86" fmla="*/ 1440123 h 2111303"/>
                      <a:gd name="connsiteX87" fmla="*/ 350964 w 2876504"/>
                      <a:gd name="connsiteY87" fmla="*/ 1411368 h 2111303"/>
                      <a:gd name="connsiteX88" fmla="*/ 362466 w 2876504"/>
                      <a:gd name="connsiteY88" fmla="*/ 1376863 h 2111303"/>
                      <a:gd name="connsiteX89" fmla="*/ 333711 w 2876504"/>
                      <a:gd name="connsiteY89" fmla="*/ 1313602 h 2111303"/>
                      <a:gd name="connsiteX90" fmla="*/ 333711 w 2876504"/>
                      <a:gd name="connsiteY90" fmla="*/ 1256093 h 2111303"/>
                      <a:gd name="connsiteX91" fmla="*/ 356715 w 2876504"/>
                      <a:gd name="connsiteY91" fmla="*/ 1175580 h 2111303"/>
                      <a:gd name="connsiteX92" fmla="*/ 488987 w 2876504"/>
                      <a:gd name="connsiteY92" fmla="*/ 1112319 h 2111303"/>
                      <a:gd name="connsiteX93" fmla="*/ 615507 w 2876504"/>
                      <a:gd name="connsiteY93" fmla="*/ 1054810 h 2111303"/>
                      <a:gd name="connsiteX94" fmla="*/ 661515 w 2876504"/>
                      <a:gd name="connsiteY94" fmla="*/ 1037557 h 2111303"/>
                      <a:gd name="connsiteX95" fmla="*/ 655764 w 2876504"/>
                      <a:gd name="connsiteY95" fmla="*/ 1003051 h 2111303"/>
                      <a:gd name="connsiteX96" fmla="*/ 604005 w 2876504"/>
                      <a:gd name="connsiteY96" fmla="*/ 985798 h 2111303"/>
                      <a:gd name="connsiteX97" fmla="*/ 581002 w 2876504"/>
                      <a:gd name="connsiteY97" fmla="*/ 945542 h 2111303"/>
                      <a:gd name="connsiteX98" fmla="*/ 546496 w 2876504"/>
                      <a:gd name="connsiteY98" fmla="*/ 893783 h 2111303"/>
                      <a:gd name="connsiteX99" fmla="*/ 465983 w 2876504"/>
                      <a:gd name="connsiteY99" fmla="*/ 882281 h 2111303"/>
                      <a:gd name="connsiteX100" fmla="*/ 385470 w 2876504"/>
                      <a:gd name="connsiteY100" fmla="*/ 870780 h 2111303"/>
                      <a:gd name="connsiteX101" fmla="*/ 304956 w 2876504"/>
                      <a:gd name="connsiteY101" fmla="*/ 836274 h 2111303"/>
                      <a:gd name="connsiteX102" fmla="*/ 258949 w 2876504"/>
                      <a:gd name="connsiteY102" fmla="*/ 738508 h 2111303"/>
                      <a:gd name="connsiteX103" fmla="*/ 270451 w 2876504"/>
                      <a:gd name="connsiteY103" fmla="*/ 669497 h 2111303"/>
                      <a:gd name="connsiteX104" fmla="*/ 241696 w 2876504"/>
                      <a:gd name="connsiteY104" fmla="*/ 594734 h 2111303"/>
                      <a:gd name="connsiteX105" fmla="*/ 230194 w 2876504"/>
                      <a:gd name="connsiteY105" fmla="*/ 508470 h 2111303"/>
                      <a:gd name="connsiteX106" fmla="*/ 247447 w 2876504"/>
                      <a:gd name="connsiteY106" fmla="*/ 462463 h 2111303"/>
                      <a:gd name="connsiteX107" fmla="*/ 247447 w 2876504"/>
                      <a:gd name="connsiteY107" fmla="*/ 393451 h 2111303"/>
                      <a:gd name="connsiteX108" fmla="*/ 207190 w 2876504"/>
                      <a:gd name="connsiteY108" fmla="*/ 335942 h 2111303"/>
                      <a:gd name="connsiteX109" fmla="*/ 247447 w 2876504"/>
                      <a:gd name="connsiteY109" fmla="*/ 220923 h 2111303"/>
                      <a:gd name="connsiteX110" fmla="*/ 333711 w 2876504"/>
                      <a:gd name="connsiteY110" fmla="*/ 163414 h 2111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</a:cxnLst>
                    <a:rect l="l" t="t" r="r" b="b"/>
                    <a:pathLst>
                      <a:path w="2876504" h="2111303">
                        <a:moveTo>
                          <a:pt x="333711" y="163414"/>
                        </a:moveTo>
                        <a:cubicBezTo>
                          <a:pt x="369175" y="149037"/>
                          <a:pt x="426685" y="145202"/>
                          <a:pt x="460232" y="134659"/>
                        </a:cubicBezTo>
                        <a:cubicBezTo>
                          <a:pt x="493779" y="124116"/>
                          <a:pt x="510073" y="105904"/>
                          <a:pt x="534994" y="100153"/>
                        </a:cubicBezTo>
                        <a:cubicBezTo>
                          <a:pt x="559915" y="94402"/>
                          <a:pt x="581001" y="109738"/>
                          <a:pt x="609756" y="100153"/>
                        </a:cubicBezTo>
                        <a:cubicBezTo>
                          <a:pt x="638511" y="90568"/>
                          <a:pt x="686435" y="56063"/>
                          <a:pt x="707522" y="42644"/>
                        </a:cubicBezTo>
                        <a:cubicBezTo>
                          <a:pt x="728609" y="29225"/>
                          <a:pt x="717107" y="23474"/>
                          <a:pt x="736277" y="19640"/>
                        </a:cubicBezTo>
                        <a:cubicBezTo>
                          <a:pt x="755447" y="15806"/>
                          <a:pt x="795703" y="22515"/>
                          <a:pt x="822541" y="19640"/>
                        </a:cubicBezTo>
                        <a:cubicBezTo>
                          <a:pt x="849379" y="16765"/>
                          <a:pt x="877176" y="2387"/>
                          <a:pt x="897304" y="2387"/>
                        </a:cubicBezTo>
                        <a:cubicBezTo>
                          <a:pt x="917432" y="2387"/>
                          <a:pt x="926058" y="19640"/>
                          <a:pt x="943311" y="19640"/>
                        </a:cubicBezTo>
                        <a:cubicBezTo>
                          <a:pt x="960564" y="19640"/>
                          <a:pt x="969191" y="-8156"/>
                          <a:pt x="1000821" y="2387"/>
                        </a:cubicBezTo>
                        <a:cubicBezTo>
                          <a:pt x="1032451" y="12930"/>
                          <a:pt x="1099545" y="57021"/>
                          <a:pt x="1133092" y="82900"/>
                        </a:cubicBezTo>
                        <a:cubicBezTo>
                          <a:pt x="1166639" y="108779"/>
                          <a:pt x="1186768" y="132742"/>
                          <a:pt x="1202104" y="157663"/>
                        </a:cubicBezTo>
                        <a:cubicBezTo>
                          <a:pt x="1217440" y="182584"/>
                          <a:pt x="1221273" y="202712"/>
                          <a:pt x="1225107" y="232425"/>
                        </a:cubicBezTo>
                        <a:cubicBezTo>
                          <a:pt x="1228941" y="262138"/>
                          <a:pt x="1221273" y="312938"/>
                          <a:pt x="1225107" y="335942"/>
                        </a:cubicBezTo>
                        <a:cubicBezTo>
                          <a:pt x="1228941" y="358946"/>
                          <a:pt x="1234692" y="376199"/>
                          <a:pt x="1248111" y="370448"/>
                        </a:cubicBezTo>
                        <a:cubicBezTo>
                          <a:pt x="1261530" y="364697"/>
                          <a:pt x="1287410" y="314855"/>
                          <a:pt x="1305621" y="301436"/>
                        </a:cubicBezTo>
                        <a:cubicBezTo>
                          <a:pt x="1323832" y="288017"/>
                          <a:pt x="1339168" y="290892"/>
                          <a:pt x="1357379" y="289934"/>
                        </a:cubicBezTo>
                        <a:cubicBezTo>
                          <a:pt x="1375590" y="288976"/>
                          <a:pt x="1383258" y="283224"/>
                          <a:pt x="1414888" y="295685"/>
                        </a:cubicBezTo>
                        <a:cubicBezTo>
                          <a:pt x="1446518" y="308146"/>
                          <a:pt x="1498277" y="352236"/>
                          <a:pt x="1547160" y="364697"/>
                        </a:cubicBezTo>
                        <a:cubicBezTo>
                          <a:pt x="1596043" y="377158"/>
                          <a:pt x="1657387" y="374282"/>
                          <a:pt x="1708187" y="370448"/>
                        </a:cubicBezTo>
                        <a:cubicBezTo>
                          <a:pt x="1758987" y="366614"/>
                          <a:pt x="1821288" y="347444"/>
                          <a:pt x="1851960" y="341693"/>
                        </a:cubicBezTo>
                        <a:cubicBezTo>
                          <a:pt x="1882632" y="335942"/>
                          <a:pt x="1874964" y="362780"/>
                          <a:pt x="1892217" y="335942"/>
                        </a:cubicBezTo>
                        <a:cubicBezTo>
                          <a:pt x="1909470" y="309104"/>
                          <a:pt x="1941100" y="215172"/>
                          <a:pt x="1955477" y="180666"/>
                        </a:cubicBezTo>
                        <a:cubicBezTo>
                          <a:pt x="1969854" y="146160"/>
                          <a:pt x="1960270" y="139451"/>
                          <a:pt x="1978481" y="128908"/>
                        </a:cubicBezTo>
                        <a:cubicBezTo>
                          <a:pt x="1996692" y="118365"/>
                          <a:pt x="2029281" y="116448"/>
                          <a:pt x="2064745" y="117406"/>
                        </a:cubicBezTo>
                        <a:cubicBezTo>
                          <a:pt x="2100209" y="118364"/>
                          <a:pt x="2150051" y="139451"/>
                          <a:pt x="2191266" y="134659"/>
                        </a:cubicBezTo>
                        <a:cubicBezTo>
                          <a:pt x="2232481" y="129867"/>
                          <a:pt x="2312036" y="88651"/>
                          <a:pt x="2312036" y="88651"/>
                        </a:cubicBezTo>
                        <a:cubicBezTo>
                          <a:pt x="2344625" y="76191"/>
                          <a:pt x="2365711" y="65648"/>
                          <a:pt x="2386798" y="59897"/>
                        </a:cubicBezTo>
                        <a:cubicBezTo>
                          <a:pt x="2407885" y="54146"/>
                          <a:pt x="2412677" y="49354"/>
                          <a:pt x="2438556" y="54146"/>
                        </a:cubicBezTo>
                        <a:cubicBezTo>
                          <a:pt x="2464435" y="58938"/>
                          <a:pt x="2508526" y="75232"/>
                          <a:pt x="2542073" y="88651"/>
                        </a:cubicBezTo>
                        <a:cubicBezTo>
                          <a:pt x="2575620" y="102070"/>
                          <a:pt x="2598624" y="121240"/>
                          <a:pt x="2639839" y="134659"/>
                        </a:cubicBezTo>
                        <a:cubicBezTo>
                          <a:pt x="2681054" y="148078"/>
                          <a:pt x="2758692" y="143286"/>
                          <a:pt x="2789364" y="169165"/>
                        </a:cubicBezTo>
                        <a:cubicBezTo>
                          <a:pt x="2820036" y="195044"/>
                          <a:pt x="2810451" y="248719"/>
                          <a:pt x="2823870" y="289934"/>
                        </a:cubicBezTo>
                        <a:cubicBezTo>
                          <a:pt x="2837289" y="331149"/>
                          <a:pt x="2861251" y="386742"/>
                          <a:pt x="2869877" y="416455"/>
                        </a:cubicBezTo>
                        <a:cubicBezTo>
                          <a:pt x="2878503" y="446168"/>
                          <a:pt x="2876586" y="432750"/>
                          <a:pt x="2875628" y="468214"/>
                        </a:cubicBezTo>
                        <a:cubicBezTo>
                          <a:pt x="2874670" y="503678"/>
                          <a:pt x="2872752" y="571731"/>
                          <a:pt x="2864126" y="629240"/>
                        </a:cubicBezTo>
                        <a:cubicBezTo>
                          <a:pt x="2855500" y="686749"/>
                          <a:pt x="2843998" y="747134"/>
                          <a:pt x="2823870" y="813270"/>
                        </a:cubicBezTo>
                        <a:cubicBezTo>
                          <a:pt x="2803742" y="879406"/>
                          <a:pt x="2765401" y="976214"/>
                          <a:pt x="2743356" y="1026055"/>
                        </a:cubicBezTo>
                        <a:cubicBezTo>
                          <a:pt x="2721311" y="1075897"/>
                          <a:pt x="2709809" y="1093149"/>
                          <a:pt x="2691598" y="1112319"/>
                        </a:cubicBezTo>
                        <a:cubicBezTo>
                          <a:pt x="2673387" y="1131489"/>
                          <a:pt x="2664760" y="1142991"/>
                          <a:pt x="2634088" y="1141074"/>
                        </a:cubicBezTo>
                        <a:cubicBezTo>
                          <a:pt x="2603416" y="1139157"/>
                          <a:pt x="2537281" y="1121904"/>
                          <a:pt x="2507568" y="1100817"/>
                        </a:cubicBezTo>
                        <a:cubicBezTo>
                          <a:pt x="2477855" y="1079730"/>
                          <a:pt x="2470186" y="1040432"/>
                          <a:pt x="2455809" y="1014553"/>
                        </a:cubicBezTo>
                        <a:cubicBezTo>
                          <a:pt x="2441432" y="988674"/>
                          <a:pt x="2427055" y="968546"/>
                          <a:pt x="2421304" y="945542"/>
                        </a:cubicBezTo>
                        <a:cubicBezTo>
                          <a:pt x="2415553" y="922538"/>
                          <a:pt x="2438557" y="888033"/>
                          <a:pt x="2421304" y="876531"/>
                        </a:cubicBezTo>
                        <a:cubicBezTo>
                          <a:pt x="2404051" y="865029"/>
                          <a:pt x="2344625" y="880365"/>
                          <a:pt x="2317787" y="876531"/>
                        </a:cubicBezTo>
                        <a:cubicBezTo>
                          <a:pt x="2290949" y="872697"/>
                          <a:pt x="2274654" y="849693"/>
                          <a:pt x="2260277" y="853527"/>
                        </a:cubicBezTo>
                        <a:cubicBezTo>
                          <a:pt x="2245900" y="857361"/>
                          <a:pt x="2220979" y="885157"/>
                          <a:pt x="2231522" y="899534"/>
                        </a:cubicBezTo>
                        <a:cubicBezTo>
                          <a:pt x="2242066" y="913911"/>
                          <a:pt x="2305327" y="921580"/>
                          <a:pt x="2323538" y="939791"/>
                        </a:cubicBezTo>
                        <a:cubicBezTo>
                          <a:pt x="2341749" y="958002"/>
                          <a:pt x="2359001" y="990591"/>
                          <a:pt x="2340790" y="1008802"/>
                        </a:cubicBezTo>
                        <a:cubicBezTo>
                          <a:pt x="2322579" y="1027013"/>
                          <a:pt x="2246859" y="1031806"/>
                          <a:pt x="2214270" y="1049059"/>
                        </a:cubicBezTo>
                        <a:cubicBezTo>
                          <a:pt x="2181681" y="1066312"/>
                          <a:pt x="2182639" y="1091232"/>
                          <a:pt x="2145258" y="1112319"/>
                        </a:cubicBezTo>
                        <a:cubicBezTo>
                          <a:pt x="2107877" y="1133406"/>
                          <a:pt x="2028322" y="1157369"/>
                          <a:pt x="1989983" y="1175580"/>
                        </a:cubicBezTo>
                        <a:cubicBezTo>
                          <a:pt x="1951644" y="1193791"/>
                          <a:pt x="1937266" y="1202417"/>
                          <a:pt x="1915221" y="1221587"/>
                        </a:cubicBezTo>
                        <a:cubicBezTo>
                          <a:pt x="1893176" y="1240757"/>
                          <a:pt x="1898926" y="1276221"/>
                          <a:pt x="1857711" y="1290598"/>
                        </a:cubicBezTo>
                        <a:cubicBezTo>
                          <a:pt x="1816496" y="1304975"/>
                          <a:pt x="1713938" y="1302100"/>
                          <a:pt x="1667930" y="1307851"/>
                        </a:cubicBezTo>
                        <a:cubicBezTo>
                          <a:pt x="1621923" y="1313602"/>
                          <a:pt x="1601794" y="1305934"/>
                          <a:pt x="1581666" y="1325104"/>
                        </a:cubicBezTo>
                        <a:cubicBezTo>
                          <a:pt x="1561538" y="1344274"/>
                          <a:pt x="1562496" y="1396032"/>
                          <a:pt x="1547160" y="1422870"/>
                        </a:cubicBezTo>
                        <a:cubicBezTo>
                          <a:pt x="1531824" y="1449708"/>
                          <a:pt x="1513613" y="1479422"/>
                          <a:pt x="1489651" y="1486131"/>
                        </a:cubicBezTo>
                        <a:cubicBezTo>
                          <a:pt x="1465689" y="1492840"/>
                          <a:pt x="1425432" y="1461210"/>
                          <a:pt x="1403387" y="1463127"/>
                        </a:cubicBezTo>
                        <a:cubicBezTo>
                          <a:pt x="1381342" y="1465044"/>
                          <a:pt x="1370798" y="1486130"/>
                          <a:pt x="1357379" y="1497632"/>
                        </a:cubicBezTo>
                        <a:cubicBezTo>
                          <a:pt x="1343960" y="1509134"/>
                          <a:pt x="1337250" y="1512010"/>
                          <a:pt x="1322873" y="1532138"/>
                        </a:cubicBezTo>
                        <a:cubicBezTo>
                          <a:pt x="1308496" y="1552266"/>
                          <a:pt x="1294119" y="1602108"/>
                          <a:pt x="1271115" y="1618402"/>
                        </a:cubicBezTo>
                        <a:cubicBezTo>
                          <a:pt x="1248111" y="1634696"/>
                          <a:pt x="1207855" y="1627029"/>
                          <a:pt x="1184851" y="1629904"/>
                        </a:cubicBezTo>
                        <a:cubicBezTo>
                          <a:pt x="1161847" y="1632780"/>
                          <a:pt x="1148428" y="1618402"/>
                          <a:pt x="1133092" y="1635655"/>
                        </a:cubicBezTo>
                        <a:cubicBezTo>
                          <a:pt x="1117756" y="1652908"/>
                          <a:pt x="1111047" y="1709459"/>
                          <a:pt x="1092836" y="1733421"/>
                        </a:cubicBezTo>
                        <a:cubicBezTo>
                          <a:pt x="1074625" y="1757383"/>
                          <a:pt x="1051620" y="1779429"/>
                          <a:pt x="1023824" y="1779429"/>
                        </a:cubicBezTo>
                        <a:cubicBezTo>
                          <a:pt x="996028" y="1779429"/>
                          <a:pt x="950978" y="1738213"/>
                          <a:pt x="926058" y="1733421"/>
                        </a:cubicBezTo>
                        <a:cubicBezTo>
                          <a:pt x="901138" y="1728629"/>
                          <a:pt x="892511" y="1741089"/>
                          <a:pt x="874300" y="1750674"/>
                        </a:cubicBezTo>
                        <a:cubicBezTo>
                          <a:pt x="856089" y="1760259"/>
                          <a:pt x="839794" y="1787097"/>
                          <a:pt x="816790" y="1790931"/>
                        </a:cubicBezTo>
                        <a:cubicBezTo>
                          <a:pt x="793786" y="1794765"/>
                          <a:pt x="766949" y="1770803"/>
                          <a:pt x="736277" y="1773678"/>
                        </a:cubicBezTo>
                        <a:cubicBezTo>
                          <a:pt x="705605" y="1776553"/>
                          <a:pt x="660556" y="1784221"/>
                          <a:pt x="632760" y="1808183"/>
                        </a:cubicBezTo>
                        <a:cubicBezTo>
                          <a:pt x="604964" y="1832145"/>
                          <a:pt x="587711" y="1893489"/>
                          <a:pt x="569500" y="1917451"/>
                        </a:cubicBezTo>
                        <a:cubicBezTo>
                          <a:pt x="551289" y="1941413"/>
                          <a:pt x="532119" y="1921285"/>
                          <a:pt x="523492" y="1951957"/>
                        </a:cubicBezTo>
                        <a:cubicBezTo>
                          <a:pt x="514865" y="1982629"/>
                          <a:pt x="538828" y="2079436"/>
                          <a:pt x="517741" y="2101481"/>
                        </a:cubicBezTo>
                        <a:cubicBezTo>
                          <a:pt x="496654" y="2123526"/>
                          <a:pt x="422850" y="2104357"/>
                          <a:pt x="396971" y="2084229"/>
                        </a:cubicBezTo>
                        <a:cubicBezTo>
                          <a:pt x="371092" y="2064101"/>
                          <a:pt x="378760" y="2009467"/>
                          <a:pt x="362466" y="1980712"/>
                        </a:cubicBezTo>
                        <a:cubicBezTo>
                          <a:pt x="346172" y="1951957"/>
                          <a:pt x="327001" y="1925119"/>
                          <a:pt x="299205" y="1911700"/>
                        </a:cubicBezTo>
                        <a:cubicBezTo>
                          <a:pt x="271409" y="1898281"/>
                          <a:pt x="230194" y="1916492"/>
                          <a:pt x="195688" y="1900198"/>
                        </a:cubicBezTo>
                        <a:cubicBezTo>
                          <a:pt x="161182" y="1883904"/>
                          <a:pt x="118050" y="1843647"/>
                          <a:pt x="92171" y="1813934"/>
                        </a:cubicBezTo>
                        <a:cubicBezTo>
                          <a:pt x="66292" y="1784221"/>
                          <a:pt x="50956" y="1744923"/>
                          <a:pt x="40413" y="1721919"/>
                        </a:cubicBezTo>
                        <a:cubicBezTo>
                          <a:pt x="29870" y="1698915"/>
                          <a:pt x="24119" y="1688372"/>
                          <a:pt x="28911" y="1675912"/>
                        </a:cubicBezTo>
                        <a:cubicBezTo>
                          <a:pt x="33703" y="1663452"/>
                          <a:pt x="73960" y="1662493"/>
                          <a:pt x="69168" y="1647157"/>
                        </a:cubicBezTo>
                        <a:cubicBezTo>
                          <a:pt x="64375" y="1631821"/>
                          <a:pt x="-3678" y="1610735"/>
                          <a:pt x="156" y="1583897"/>
                        </a:cubicBezTo>
                        <a:cubicBezTo>
                          <a:pt x="3990" y="1557059"/>
                          <a:pt x="62458" y="1513927"/>
                          <a:pt x="92171" y="1486131"/>
                        </a:cubicBezTo>
                        <a:cubicBezTo>
                          <a:pt x="121884" y="1458335"/>
                          <a:pt x="157349" y="1419994"/>
                          <a:pt x="178436" y="1417119"/>
                        </a:cubicBezTo>
                        <a:cubicBezTo>
                          <a:pt x="199523" y="1414244"/>
                          <a:pt x="201439" y="1465044"/>
                          <a:pt x="218692" y="1468878"/>
                        </a:cubicBezTo>
                        <a:cubicBezTo>
                          <a:pt x="235945" y="1472712"/>
                          <a:pt x="281953" y="1440123"/>
                          <a:pt x="281953" y="1440123"/>
                        </a:cubicBezTo>
                        <a:cubicBezTo>
                          <a:pt x="303998" y="1430538"/>
                          <a:pt x="337545" y="1421911"/>
                          <a:pt x="350964" y="1411368"/>
                        </a:cubicBezTo>
                        <a:cubicBezTo>
                          <a:pt x="364383" y="1400825"/>
                          <a:pt x="365341" y="1393157"/>
                          <a:pt x="362466" y="1376863"/>
                        </a:cubicBezTo>
                        <a:cubicBezTo>
                          <a:pt x="359591" y="1360569"/>
                          <a:pt x="338503" y="1333730"/>
                          <a:pt x="333711" y="1313602"/>
                        </a:cubicBezTo>
                        <a:cubicBezTo>
                          <a:pt x="328919" y="1293474"/>
                          <a:pt x="329877" y="1279097"/>
                          <a:pt x="333711" y="1256093"/>
                        </a:cubicBezTo>
                        <a:cubicBezTo>
                          <a:pt x="337545" y="1233089"/>
                          <a:pt x="330836" y="1199542"/>
                          <a:pt x="356715" y="1175580"/>
                        </a:cubicBezTo>
                        <a:cubicBezTo>
                          <a:pt x="382594" y="1151618"/>
                          <a:pt x="445855" y="1132447"/>
                          <a:pt x="488987" y="1112319"/>
                        </a:cubicBezTo>
                        <a:cubicBezTo>
                          <a:pt x="532119" y="1092191"/>
                          <a:pt x="586752" y="1067270"/>
                          <a:pt x="615507" y="1054810"/>
                        </a:cubicBezTo>
                        <a:cubicBezTo>
                          <a:pt x="644262" y="1042350"/>
                          <a:pt x="654806" y="1046184"/>
                          <a:pt x="661515" y="1037557"/>
                        </a:cubicBezTo>
                        <a:cubicBezTo>
                          <a:pt x="668225" y="1028931"/>
                          <a:pt x="665349" y="1011677"/>
                          <a:pt x="655764" y="1003051"/>
                        </a:cubicBezTo>
                        <a:cubicBezTo>
                          <a:pt x="646179" y="994425"/>
                          <a:pt x="616465" y="995383"/>
                          <a:pt x="604005" y="985798"/>
                        </a:cubicBezTo>
                        <a:cubicBezTo>
                          <a:pt x="591545" y="976213"/>
                          <a:pt x="590587" y="960878"/>
                          <a:pt x="581002" y="945542"/>
                        </a:cubicBezTo>
                        <a:cubicBezTo>
                          <a:pt x="571417" y="930206"/>
                          <a:pt x="565666" y="904326"/>
                          <a:pt x="546496" y="893783"/>
                        </a:cubicBezTo>
                        <a:cubicBezTo>
                          <a:pt x="527326" y="883240"/>
                          <a:pt x="492821" y="886115"/>
                          <a:pt x="465983" y="882281"/>
                        </a:cubicBezTo>
                        <a:cubicBezTo>
                          <a:pt x="439145" y="878447"/>
                          <a:pt x="412308" y="878448"/>
                          <a:pt x="385470" y="870780"/>
                        </a:cubicBezTo>
                        <a:cubicBezTo>
                          <a:pt x="358632" y="863112"/>
                          <a:pt x="326043" y="858319"/>
                          <a:pt x="304956" y="836274"/>
                        </a:cubicBezTo>
                        <a:cubicBezTo>
                          <a:pt x="283869" y="814229"/>
                          <a:pt x="264700" y="766304"/>
                          <a:pt x="258949" y="738508"/>
                        </a:cubicBezTo>
                        <a:cubicBezTo>
                          <a:pt x="253198" y="710712"/>
                          <a:pt x="273326" y="693459"/>
                          <a:pt x="270451" y="669497"/>
                        </a:cubicBezTo>
                        <a:cubicBezTo>
                          <a:pt x="267575" y="645535"/>
                          <a:pt x="248405" y="621572"/>
                          <a:pt x="241696" y="594734"/>
                        </a:cubicBezTo>
                        <a:cubicBezTo>
                          <a:pt x="234987" y="567896"/>
                          <a:pt x="229236" y="530515"/>
                          <a:pt x="230194" y="508470"/>
                        </a:cubicBezTo>
                        <a:cubicBezTo>
                          <a:pt x="231152" y="486425"/>
                          <a:pt x="244572" y="481633"/>
                          <a:pt x="247447" y="462463"/>
                        </a:cubicBezTo>
                        <a:cubicBezTo>
                          <a:pt x="250322" y="443293"/>
                          <a:pt x="254156" y="414538"/>
                          <a:pt x="247447" y="393451"/>
                        </a:cubicBezTo>
                        <a:cubicBezTo>
                          <a:pt x="240737" y="372364"/>
                          <a:pt x="207190" y="364697"/>
                          <a:pt x="207190" y="335942"/>
                        </a:cubicBezTo>
                        <a:cubicBezTo>
                          <a:pt x="207190" y="307187"/>
                          <a:pt x="231153" y="246802"/>
                          <a:pt x="247447" y="220923"/>
                        </a:cubicBezTo>
                        <a:cubicBezTo>
                          <a:pt x="263741" y="195044"/>
                          <a:pt x="298247" y="177791"/>
                          <a:pt x="333711" y="16341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Ellipse 24">
                    <a:extLst>
                      <a:ext uri="{FF2B5EF4-FFF2-40B4-BE49-F238E27FC236}">
                        <a16:creationId xmlns:a16="http://schemas.microsoft.com/office/drawing/2014/main" id="{7474D6FC-6AA8-4449-9B92-91D4CC16B9C1}"/>
                      </a:ext>
                    </a:extLst>
                  </p:cNvPr>
                  <p:cNvSpPr/>
                  <p:nvPr/>
                </p:nvSpPr>
                <p:spPr>
                  <a:xfrm>
                    <a:off x="9910379" y="2969163"/>
                    <a:ext cx="175540" cy="15824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31000">
                        <a:srgbClr val="9CD6CD"/>
                      </a:gs>
                      <a:gs pos="100000">
                        <a:srgbClr val="38AC9A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9050">
                    <a:solidFill>
                      <a:srgbClr val="38AC9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" name="Ellipse 24">
                    <a:extLst>
                      <a:ext uri="{FF2B5EF4-FFF2-40B4-BE49-F238E27FC236}">
                        <a16:creationId xmlns:a16="http://schemas.microsoft.com/office/drawing/2014/main" id="{EF0A01C9-48D7-4D76-BF6F-1B9636D80042}"/>
                      </a:ext>
                    </a:extLst>
                  </p:cNvPr>
                  <p:cNvSpPr/>
                  <p:nvPr/>
                </p:nvSpPr>
                <p:spPr>
                  <a:xfrm>
                    <a:off x="8980021" y="3445819"/>
                    <a:ext cx="175540" cy="15824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31000">
                        <a:srgbClr val="9CD6CD"/>
                      </a:gs>
                      <a:gs pos="100000">
                        <a:srgbClr val="38AC9A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9050">
                    <a:solidFill>
                      <a:srgbClr val="38AC9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1" name="Ellipse 24">
                    <a:extLst>
                      <a:ext uri="{FF2B5EF4-FFF2-40B4-BE49-F238E27FC236}">
                        <a16:creationId xmlns:a16="http://schemas.microsoft.com/office/drawing/2014/main" id="{7474D6FC-6AA8-4449-9B92-91D4CC16B9C1}"/>
                      </a:ext>
                    </a:extLst>
                  </p:cNvPr>
                  <p:cNvSpPr/>
                  <p:nvPr/>
                </p:nvSpPr>
                <p:spPr>
                  <a:xfrm>
                    <a:off x="8617608" y="2756791"/>
                    <a:ext cx="175540" cy="15824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31000">
                        <a:srgbClr val="9CD6CD"/>
                      </a:gs>
                      <a:gs pos="100000">
                        <a:srgbClr val="38AC9A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9050">
                    <a:solidFill>
                      <a:srgbClr val="38AC9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2" name="Textfeld 1"/>
                <p:cNvSpPr txBox="1"/>
                <p:nvPr/>
              </p:nvSpPr>
              <p:spPr>
                <a:xfrm>
                  <a:off x="1989414" y="3384256"/>
                  <a:ext cx="7608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 smtClean="0">
                      <a:solidFill>
                        <a:schemeClr val="accent1"/>
                      </a:solidFill>
                    </a:rPr>
                    <a:t>Leipzig</a:t>
                  </a:r>
                  <a:endParaRPr lang="de-DE" sz="16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2" name="Textfeld 21"/>
                <p:cNvSpPr txBox="1"/>
                <p:nvPr/>
              </p:nvSpPr>
              <p:spPr>
                <a:xfrm>
                  <a:off x="4500112" y="3757385"/>
                  <a:ext cx="8940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 smtClean="0">
                      <a:solidFill>
                        <a:schemeClr val="accent1"/>
                      </a:solidFill>
                    </a:rPr>
                    <a:t>Dresden</a:t>
                  </a:r>
                  <a:endParaRPr lang="de-DE" sz="16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2642843" y="4643935"/>
                  <a:ext cx="98616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 smtClean="0">
                      <a:solidFill>
                        <a:schemeClr val="accent1"/>
                      </a:solidFill>
                    </a:rPr>
                    <a:t>Chemnitz</a:t>
                  </a:r>
                  <a:endParaRPr lang="de-DE" sz="1600" b="1" dirty="0">
                    <a:solidFill>
                      <a:schemeClr val="accent1"/>
                    </a:solidFill>
                  </a:endParaRPr>
                </a:p>
              </p:txBody>
            </p:sp>
            <p:grpSp>
              <p:nvGrpSpPr>
                <p:cNvPr id="5" name="Gruppieren 4"/>
                <p:cNvGrpSpPr/>
                <p:nvPr/>
              </p:nvGrpSpPr>
              <p:grpSpPr>
                <a:xfrm>
                  <a:off x="2087116" y="2805387"/>
                  <a:ext cx="360000" cy="360000"/>
                  <a:chOff x="2196020" y="2406921"/>
                  <a:chExt cx="360000" cy="360000"/>
                </a:xfrm>
              </p:grpSpPr>
              <p:sp>
                <p:nvSpPr>
                  <p:cNvPr id="3" name="Träne 2"/>
                  <p:cNvSpPr/>
                  <p:nvPr/>
                </p:nvSpPr>
                <p:spPr>
                  <a:xfrm rot="8166767">
                    <a:off x="2196020" y="2406921"/>
                    <a:ext cx="360000" cy="360000"/>
                  </a:xfrm>
                  <a:prstGeom prst="teardrop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" name="Ellipse 3"/>
                  <p:cNvSpPr/>
                  <p:nvPr/>
                </p:nvSpPr>
                <p:spPr>
                  <a:xfrm>
                    <a:off x="2290915" y="2487561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4" name="Gruppieren 23"/>
                <p:cNvGrpSpPr/>
                <p:nvPr/>
              </p:nvGrpSpPr>
              <p:grpSpPr>
                <a:xfrm>
                  <a:off x="2462843" y="2651207"/>
                  <a:ext cx="360000" cy="360000"/>
                  <a:chOff x="2196020" y="2406921"/>
                  <a:chExt cx="360000" cy="360000"/>
                </a:xfrm>
              </p:grpSpPr>
              <p:sp>
                <p:nvSpPr>
                  <p:cNvPr id="25" name="Träne 24"/>
                  <p:cNvSpPr/>
                  <p:nvPr/>
                </p:nvSpPr>
                <p:spPr>
                  <a:xfrm rot="8166767">
                    <a:off x="2196020" y="2406921"/>
                    <a:ext cx="360000" cy="360000"/>
                  </a:xfrm>
                  <a:prstGeom prst="teardrop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" name="Ellipse 25"/>
                  <p:cNvSpPr/>
                  <p:nvPr/>
                </p:nvSpPr>
                <p:spPr>
                  <a:xfrm>
                    <a:off x="2290915" y="2487561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7" name="Gruppieren 26"/>
                <p:cNvGrpSpPr/>
                <p:nvPr/>
              </p:nvGrpSpPr>
              <p:grpSpPr>
                <a:xfrm>
                  <a:off x="2717354" y="2994790"/>
                  <a:ext cx="360000" cy="360000"/>
                  <a:chOff x="2196020" y="2406921"/>
                  <a:chExt cx="360000" cy="360000"/>
                </a:xfrm>
              </p:grpSpPr>
              <p:sp>
                <p:nvSpPr>
                  <p:cNvPr id="28" name="Träne 27"/>
                  <p:cNvSpPr/>
                  <p:nvPr/>
                </p:nvSpPr>
                <p:spPr>
                  <a:xfrm rot="8166767">
                    <a:off x="2196020" y="2406921"/>
                    <a:ext cx="360000" cy="360000"/>
                  </a:xfrm>
                  <a:prstGeom prst="teardrop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9" name="Ellipse 28"/>
                  <p:cNvSpPr/>
                  <p:nvPr/>
                </p:nvSpPr>
                <p:spPr>
                  <a:xfrm>
                    <a:off x="2290915" y="2487561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0" name="Gruppieren 29"/>
                <p:cNvGrpSpPr/>
                <p:nvPr/>
              </p:nvGrpSpPr>
              <p:grpSpPr>
                <a:xfrm>
                  <a:off x="4453204" y="3064050"/>
                  <a:ext cx="360000" cy="360000"/>
                  <a:chOff x="2196020" y="2406921"/>
                  <a:chExt cx="360000" cy="360000"/>
                </a:xfrm>
              </p:grpSpPr>
              <p:sp>
                <p:nvSpPr>
                  <p:cNvPr id="31" name="Träne 30"/>
                  <p:cNvSpPr/>
                  <p:nvPr/>
                </p:nvSpPr>
                <p:spPr>
                  <a:xfrm rot="8166767">
                    <a:off x="2196020" y="2406921"/>
                    <a:ext cx="360000" cy="360000"/>
                  </a:xfrm>
                  <a:prstGeom prst="teardrop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2" name="Ellipse 31"/>
                  <p:cNvSpPr/>
                  <p:nvPr/>
                </p:nvSpPr>
                <p:spPr>
                  <a:xfrm>
                    <a:off x="2290915" y="2487561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3" name="Gruppieren 32"/>
                <p:cNvGrpSpPr/>
                <p:nvPr/>
              </p:nvGrpSpPr>
              <p:grpSpPr>
                <a:xfrm>
                  <a:off x="4892438" y="3183720"/>
                  <a:ext cx="360000" cy="360000"/>
                  <a:chOff x="2196020" y="2406921"/>
                  <a:chExt cx="360000" cy="360000"/>
                </a:xfrm>
              </p:grpSpPr>
              <p:sp>
                <p:nvSpPr>
                  <p:cNvPr id="34" name="Träne 33"/>
                  <p:cNvSpPr/>
                  <p:nvPr/>
                </p:nvSpPr>
                <p:spPr>
                  <a:xfrm rot="8166767">
                    <a:off x="2196020" y="2406921"/>
                    <a:ext cx="360000" cy="360000"/>
                  </a:xfrm>
                  <a:prstGeom prst="teardrop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" name="Ellipse 34"/>
                  <p:cNvSpPr/>
                  <p:nvPr/>
                </p:nvSpPr>
                <p:spPr>
                  <a:xfrm>
                    <a:off x="2290915" y="2487561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36" name="Textfeld 35"/>
                <p:cNvSpPr txBox="1"/>
                <p:nvPr/>
              </p:nvSpPr>
              <p:spPr>
                <a:xfrm>
                  <a:off x="1104808" y="2693470"/>
                  <a:ext cx="101729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T-Cell </a:t>
                  </a:r>
                  <a:r>
                    <a:rPr lang="de-DE" sz="1400" b="1" dirty="0" err="1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Tolerance</a:t>
                  </a:r>
                  <a:endParaRPr lang="de-DE" sz="14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37" name="Textfeld 36"/>
                <p:cNvSpPr txBox="1"/>
                <p:nvPr/>
              </p:nvSpPr>
              <p:spPr>
                <a:xfrm>
                  <a:off x="2770184" y="2424503"/>
                  <a:ext cx="153841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ecSeq </a:t>
                  </a:r>
                  <a:r>
                    <a:rPr lang="de-DE" sz="1400" b="1" i="1" dirty="0" err="1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bioinformatics</a:t>
                  </a:r>
                  <a:endParaRPr lang="de-DE" sz="1400" b="1" i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39" name="Textfeld 38"/>
                <p:cNvSpPr txBox="1"/>
                <p:nvPr/>
              </p:nvSpPr>
              <p:spPr>
                <a:xfrm>
                  <a:off x="3908647" y="2824336"/>
                  <a:ext cx="15384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DKMS Life Science</a:t>
                  </a:r>
                  <a:endParaRPr lang="de-DE" sz="1400" b="1" i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40" name="Textfeld 39"/>
                <p:cNvSpPr txBox="1"/>
                <p:nvPr/>
              </p:nvSpPr>
              <p:spPr>
                <a:xfrm>
                  <a:off x="5212715" y="3194794"/>
                  <a:ext cx="15384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MDTB Cells</a:t>
                  </a:r>
                  <a:endParaRPr lang="de-DE" sz="1400" b="1" i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cxnSp>
              <p:nvCxnSpPr>
                <p:cNvPr id="42" name="Gerader Verbinder 41"/>
                <p:cNvCxnSpPr>
                  <a:stCxn id="21" idx="6"/>
                  <a:endCxn id="15" idx="2"/>
                </p:cNvCxnSpPr>
                <p:nvPr/>
              </p:nvCxnSpPr>
              <p:spPr>
                <a:xfrm>
                  <a:off x="2675918" y="3258207"/>
                  <a:ext cx="1962838" cy="387467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/>
                <p:cNvCxnSpPr>
                  <a:stCxn id="21" idx="5"/>
                  <a:endCxn id="16" idx="1"/>
                </p:cNvCxnSpPr>
                <p:nvPr/>
              </p:nvCxnSpPr>
              <p:spPr>
                <a:xfrm>
                  <a:off x="2630754" y="3360284"/>
                  <a:ext cx="418641" cy="1052959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47"/>
                <p:cNvCxnSpPr>
                  <a:stCxn id="16" idx="7"/>
                  <a:endCxn id="15" idx="3"/>
                </p:cNvCxnSpPr>
                <p:nvPr/>
              </p:nvCxnSpPr>
              <p:spPr>
                <a:xfrm flipV="1">
                  <a:off x="3267469" y="3747751"/>
                  <a:ext cx="1416451" cy="665492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feld 37"/>
                <p:cNvSpPr txBox="1"/>
                <p:nvPr/>
              </p:nvSpPr>
              <p:spPr>
                <a:xfrm>
                  <a:off x="3020182" y="3024501"/>
                  <a:ext cx="116750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err="1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Cell.Copedia</a:t>
                  </a:r>
                  <a:endParaRPr lang="de-DE" sz="1400" b="1" i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5" name="Gruppieren 64"/>
              <p:cNvGrpSpPr/>
              <p:nvPr/>
            </p:nvGrpSpPr>
            <p:grpSpPr>
              <a:xfrm>
                <a:off x="512811" y="1998564"/>
                <a:ext cx="1342314" cy="523220"/>
                <a:chOff x="512811" y="1998564"/>
                <a:chExt cx="1342314" cy="523220"/>
              </a:xfrm>
            </p:grpSpPr>
            <p:grpSp>
              <p:nvGrpSpPr>
                <p:cNvPr id="53" name="Gruppieren 52"/>
                <p:cNvGrpSpPr/>
                <p:nvPr/>
              </p:nvGrpSpPr>
              <p:grpSpPr>
                <a:xfrm>
                  <a:off x="1495125" y="2097191"/>
                  <a:ext cx="360000" cy="360000"/>
                  <a:chOff x="1495125" y="2097191"/>
                  <a:chExt cx="360000" cy="360000"/>
                </a:xfrm>
              </p:grpSpPr>
              <p:sp>
                <p:nvSpPr>
                  <p:cNvPr id="51" name="Träne 50"/>
                  <p:cNvSpPr/>
                  <p:nvPr/>
                </p:nvSpPr>
                <p:spPr>
                  <a:xfrm rot="8166767">
                    <a:off x="1495125" y="2097191"/>
                    <a:ext cx="360000" cy="360000"/>
                  </a:xfrm>
                  <a:prstGeom prst="teardrop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52" name="Ellipse 51"/>
                  <p:cNvSpPr/>
                  <p:nvPr/>
                </p:nvSpPr>
                <p:spPr>
                  <a:xfrm>
                    <a:off x="1590020" y="2177831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60" name="Textfeld 59"/>
                <p:cNvSpPr txBox="1"/>
                <p:nvPr/>
              </p:nvSpPr>
              <p:spPr>
                <a:xfrm>
                  <a:off x="512811" y="1998564"/>
                  <a:ext cx="101729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b="1" dirty="0" err="1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Miltenyi</a:t>
                  </a:r>
                  <a:r>
                    <a:rPr lang="de-DE" sz="14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 </a:t>
                  </a:r>
                  <a:r>
                    <a:rPr lang="de-DE" sz="1400" b="1" dirty="0" err="1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Biotec</a:t>
                  </a:r>
                  <a:endParaRPr lang="de-DE" sz="14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4" name="Gruppieren 63"/>
              <p:cNvGrpSpPr/>
              <p:nvPr/>
            </p:nvGrpSpPr>
            <p:grpSpPr>
              <a:xfrm>
                <a:off x="20440" y="2877142"/>
                <a:ext cx="1233242" cy="360000"/>
                <a:chOff x="20440" y="2877142"/>
                <a:chExt cx="1233242" cy="360000"/>
              </a:xfrm>
            </p:grpSpPr>
            <p:grpSp>
              <p:nvGrpSpPr>
                <p:cNvPr id="54" name="Gruppieren 53"/>
                <p:cNvGrpSpPr/>
                <p:nvPr/>
              </p:nvGrpSpPr>
              <p:grpSpPr>
                <a:xfrm>
                  <a:off x="893682" y="2877142"/>
                  <a:ext cx="360000" cy="360000"/>
                  <a:chOff x="1495125" y="2097191"/>
                  <a:chExt cx="360000" cy="360000"/>
                </a:xfrm>
              </p:grpSpPr>
              <p:sp>
                <p:nvSpPr>
                  <p:cNvPr id="55" name="Träne 54"/>
                  <p:cNvSpPr/>
                  <p:nvPr/>
                </p:nvSpPr>
                <p:spPr>
                  <a:xfrm rot="8166767">
                    <a:off x="1495125" y="2097191"/>
                    <a:ext cx="360000" cy="360000"/>
                  </a:xfrm>
                  <a:prstGeom prst="teardrop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56" name="Ellipse 55"/>
                  <p:cNvSpPr/>
                  <p:nvPr/>
                </p:nvSpPr>
                <p:spPr>
                  <a:xfrm>
                    <a:off x="1590020" y="2177831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61" name="Textfeld 60"/>
                <p:cNvSpPr txBox="1"/>
                <p:nvPr/>
              </p:nvSpPr>
              <p:spPr>
                <a:xfrm>
                  <a:off x="20440" y="2925149"/>
                  <a:ext cx="88507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b="1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T-CURX</a:t>
                  </a:r>
                  <a:endParaRPr lang="de-DE" sz="14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63" name="Gruppieren 62"/>
              <p:cNvGrpSpPr/>
              <p:nvPr/>
            </p:nvGrpSpPr>
            <p:grpSpPr>
              <a:xfrm>
                <a:off x="315158" y="4053310"/>
                <a:ext cx="1232401" cy="360000"/>
                <a:chOff x="315158" y="4053310"/>
                <a:chExt cx="1232401" cy="360000"/>
              </a:xfrm>
            </p:grpSpPr>
            <p:grpSp>
              <p:nvGrpSpPr>
                <p:cNvPr id="57" name="Gruppieren 56"/>
                <p:cNvGrpSpPr/>
                <p:nvPr/>
              </p:nvGrpSpPr>
              <p:grpSpPr>
                <a:xfrm>
                  <a:off x="1187559" y="4053310"/>
                  <a:ext cx="360000" cy="360000"/>
                  <a:chOff x="1495125" y="2097191"/>
                  <a:chExt cx="360000" cy="360000"/>
                </a:xfrm>
              </p:grpSpPr>
              <p:sp>
                <p:nvSpPr>
                  <p:cNvPr id="58" name="Träne 57"/>
                  <p:cNvSpPr/>
                  <p:nvPr/>
                </p:nvSpPr>
                <p:spPr>
                  <a:xfrm rot="8166767">
                    <a:off x="1495125" y="2097191"/>
                    <a:ext cx="360000" cy="360000"/>
                  </a:xfrm>
                  <a:prstGeom prst="teardrop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59" name="Ellipse 58"/>
                  <p:cNvSpPr/>
                  <p:nvPr/>
                </p:nvSpPr>
                <p:spPr>
                  <a:xfrm>
                    <a:off x="1590020" y="2177831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62" name="Textfeld 61"/>
                <p:cNvSpPr txBox="1"/>
                <p:nvPr/>
              </p:nvSpPr>
              <p:spPr>
                <a:xfrm>
                  <a:off x="315158" y="4079421"/>
                  <a:ext cx="88507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b="1" dirty="0" err="1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Affimed</a:t>
                  </a:r>
                  <a:endParaRPr lang="de-DE" sz="14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9775" y="344129"/>
            <a:ext cx="738532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 industry partners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40940" y="1613609"/>
            <a:ext cx="44021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partners in the first funding phase of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SaxoCell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Cluster: 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>
                <a:solidFill>
                  <a:srgbClr val="38AC9A"/>
                </a:solidFill>
              </a:rPr>
              <a:t>Regional companies from Saxony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DKMS Life Science Lab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MDTB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Cell.Copedia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ecSeq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bioinformatics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T-Cell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Tolerance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/>
          </a:p>
          <a:p>
            <a:pPr marL="342900" indent="-342900">
              <a:buAutoNum type="arabicParenBoth"/>
            </a:pPr>
            <a:r>
              <a:rPr lang="en-US" dirty="0">
                <a:solidFill>
                  <a:srgbClr val="38AC9A"/>
                </a:solidFill>
              </a:rPr>
              <a:t>National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Miltenyi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Biotec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T-Crux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Affimed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429" y="5610350"/>
            <a:ext cx="1278254" cy="9095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30" y="5610350"/>
            <a:ext cx="1278254" cy="9095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04" y="5610350"/>
            <a:ext cx="1278254" cy="9095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79" y="5610350"/>
            <a:ext cx="1278254" cy="9095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Textfeld 69"/>
          <p:cNvSpPr txBox="1"/>
          <p:nvPr/>
        </p:nvSpPr>
        <p:spPr>
          <a:xfrm>
            <a:off x="3661058" y="1847391"/>
            <a:ext cx="11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REGIONAL</a:t>
            </a:r>
            <a:endParaRPr lang="de-DE" b="1" dirty="0"/>
          </a:p>
        </p:txBody>
      </p:sp>
      <p:sp>
        <p:nvSpPr>
          <p:cNvPr id="71" name="Textfeld 70"/>
          <p:cNvSpPr txBox="1"/>
          <p:nvPr/>
        </p:nvSpPr>
        <p:spPr>
          <a:xfrm>
            <a:off x="2054929" y="1570767"/>
            <a:ext cx="11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NATIONAL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4555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9774" y="344131"/>
            <a:ext cx="764657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Advisory Board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59221" y="2959012"/>
            <a:ext cx="11450420" cy="2560573"/>
            <a:chOff x="349696" y="1885143"/>
            <a:chExt cx="11450420" cy="2560573"/>
          </a:xfrm>
        </p:grpSpPr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693CF274-1FF4-42A4-B896-93A7E0F87DB3}"/>
                </a:ext>
              </a:extLst>
            </p:cNvPr>
            <p:cNvGrpSpPr/>
            <p:nvPr/>
          </p:nvGrpSpPr>
          <p:grpSpPr>
            <a:xfrm>
              <a:off x="349696" y="1891674"/>
              <a:ext cx="1912767" cy="2552814"/>
              <a:chOff x="1200047" y="3285208"/>
              <a:chExt cx="1912767" cy="2552814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8DA0F34F-2C90-4DDA-B5F1-24E74BC39D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07" t="5660" r="16092" b="4530"/>
              <a:stretch/>
            </p:blipFill>
            <p:spPr>
              <a:xfrm>
                <a:off x="1404838" y="3285208"/>
                <a:ext cx="1503186" cy="1982369"/>
              </a:xfrm>
              <a:prstGeom prst="rect">
                <a:avLst/>
              </a:prstGeom>
            </p:spPr>
          </p:pic>
          <p:sp>
            <p:nvSpPr>
              <p:cNvPr id="25" name="TextBox 13">
                <a:extLst>
                  <a:ext uri="{FF2B5EF4-FFF2-40B4-BE49-F238E27FC236}">
                    <a16:creationId xmlns:a16="http://schemas.microsoft.com/office/drawing/2014/main" id="{30846137-22E0-460B-A836-5C50D9778B98}"/>
                  </a:ext>
                </a:extLst>
              </p:cNvPr>
              <p:cNvSpPr txBox="1"/>
              <p:nvPr/>
            </p:nvSpPr>
            <p:spPr>
              <a:xfrm>
                <a:off x="1200047" y="5314802"/>
                <a:ext cx="19127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rgbClr val="38AC9A"/>
                    </a:solidFill>
                  </a:rPr>
                  <a:t>Prof. Ute </a:t>
                </a:r>
                <a:r>
                  <a:rPr lang="de-DE" sz="1600" b="1" dirty="0" err="1">
                    <a:solidFill>
                      <a:srgbClr val="38AC9A"/>
                    </a:solidFill>
                  </a:rPr>
                  <a:t>Modlich</a:t>
                </a:r>
                <a:r>
                  <a:rPr lang="de-DE" sz="1600" b="1" dirty="0">
                    <a:solidFill>
                      <a:srgbClr val="38AC9A"/>
                    </a:solidFill>
                  </a:rPr>
                  <a:t> </a:t>
                </a:r>
              </a:p>
              <a:p>
                <a:pPr algn="ctr"/>
                <a:r>
                  <a: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Paul Ehrlich Institut, Langen</a:t>
                </a:r>
              </a:p>
            </p:txBody>
          </p:sp>
        </p:grpSp>
        <p:grpSp>
          <p:nvGrpSpPr>
            <p:cNvPr id="9" name="Group 21">
              <a:extLst>
                <a:ext uri="{FF2B5EF4-FFF2-40B4-BE49-F238E27FC236}">
                  <a16:creationId xmlns:a16="http://schemas.microsoft.com/office/drawing/2014/main" id="{CBB4A7FE-9D9B-4387-93F1-93D45C9E2F8E}"/>
                </a:ext>
              </a:extLst>
            </p:cNvPr>
            <p:cNvGrpSpPr/>
            <p:nvPr/>
          </p:nvGrpSpPr>
          <p:grpSpPr>
            <a:xfrm>
              <a:off x="1980053" y="1891674"/>
              <a:ext cx="2417076" cy="2554042"/>
              <a:chOff x="5466552" y="3659083"/>
              <a:chExt cx="2417076" cy="2554042"/>
            </a:xfrm>
          </p:grpSpPr>
          <p:pic>
            <p:nvPicPr>
              <p:cNvPr id="22" name="Picture 4">
                <a:extLst>
                  <a:ext uri="{FF2B5EF4-FFF2-40B4-BE49-F238E27FC236}">
                    <a16:creationId xmlns:a16="http://schemas.microsoft.com/office/drawing/2014/main" id="{22BA1CD7-A8E4-4922-8FE7-22BD79958C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76" t="1612" r="8023"/>
              <a:stretch/>
            </p:blipFill>
            <p:spPr>
              <a:xfrm>
                <a:off x="5905849" y="3659083"/>
                <a:ext cx="1571625" cy="1982368"/>
              </a:xfrm>
              <a:prstGeom prst="rect">
                <a:avLst/>
              </a:prstGeom>
            </p:spPr>
          </p:pic>
          <p:sp>
            <p:nvSpPr>
              <p:cNvPr id="23" name="TextBox 18">
                <a:extLst>
                  <a:ext uri="{FF2B5EF4-FFF2-40B4-BE49-F238E27FC236}">
                    <a16:creationId xmlns:a16="http://schemas.microsoft.com/office/drawing/2014/main" id="{A85660C4-3AA7-4ED9-B78F-02E708D8FA80}"/>
                  </a:ext>
                </a:extLst>
              </p:cNvPr>
              <p:cNvSpPr txBox="1"/>
              <p:nvPr/>
            </p:nvSpPr>
            <p:spPr>
              <a:xfrm>
                <a:off x="5466552" y="5689905"/>
                <a:ext cx="24170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b="1" kern="0" dirty="0">
                    <a:solidFill>
                      <a:srgbClr val="38AC9A"/>
                    </a:solidFill>
                    <a:cs typeface="Arial"/>
                  </a:rPr>
                  <a:t>Dr. </a:t>
                </a:r>
                <a:r>
                  <a:rPr lang="en-GB" sz="1600" b="1" kern="0" dirty="0">
                    <a:solidFill>
                      <a:srgbClr val="38AC9A"/>
                    </a:solidFill>
                    <a:cs typeface="Arial"/>
                  </a:rPr>
                  <a:t>Lorenz Mayr </a:t>
                </a:r>
              </a:p>
              <a:p>
                <a:pPr algn="ctr"/>
                <a:r>
                  <a:rPr lang="en-GB" sz="1200" kern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Syncona</a:t>
                </a:r>
                <a:r>
                  <a:rPr lang="en-GB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 / ETH Zürich</a:t>
                </a:r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A08BD715-84ED-44C5-85D8-B63E8EB6E251}"/>
                </a:ext>
              </a:extLst>
            </p:cNvPr>
            <p:cNvGrpSpPr/>
            <p:nvPr/>
          </p:nvGrpSpPr>
          <p:grpSpPr>
            <a:xfrm>
              <a:off x="4009174" y="1891674"/>
              <a:ext cx="2360029" cy="2552814"/>
              <a:chOff x="5375557" y="3725626"/>
              <a:chExt cx="2360029" cy="2552814"/>
            </a:xfrm>
          </p:grpSpPr>
          <p:pic>
            <p:nvPicPr>
              <p:cNvPr id="20" name="Picture 2" descr="Projektleiter Bereich C - SFB 738">
                <a:extLst>
                  <a:ext uri="{FF2B5EF4-FFF2-40B4-BE49-F238E27FC236}">
                    <a16:creationId xmlns:a16="http://schemas.microsoft.com/office/drawing/2014/main" id="{6851C782-18E6-411F-897E-ED8415F624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3" r="6659"/>
              <a:stretch/>
            </p:blipFill>
            <p:spPr bwMode="auto">
              <a:xfrm>
                <a:off x="5681208" y="3725626"/>
                <a:ext cx="1733550" cy="1982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25D329-552C-4DDB-85CB-4B14EEC7A2D5}"/>
                  </a:ext>
                </a:extLst>
              </p:cNvPr>
              <p:cNvSpPr txBox="1"/>
              <p:nvPr/>
            </p:nvSpPr>
            <p:spPr>
              <a:xfrm flipH="1">
                <a:off x="5375557" y="5755220"/>
                <a:ext cx="23600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kern="0" dirty="0">
                    <a:solidFill>
                      <a:srgbClr val="38AC9A"/>
                    </a:solidFill>
                    <a:cs typeface="Arial"/>
                  </a:rPr>
                  <a:t>Prof. Axel Schambach</a:t>
                </a:r>
              </a:p>
              <a:p>
                <a:pPr algn="ctr"/>
                <a:r>
                  <a:rPr lang="de-DE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MHH, Hannover</a:t>
                </a: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ADAF2A77-80CC-4E51-9F53-22F59D23D018}"/>
                </a:ext>
              </a:extLst>
            </p:cNvPr>
            <p:cNvGrpSpPr/>
            <p:nvPr/>
          </p:nvGrpSpPr>
          <p:grpSpPr>
            <a:xfrm>
              <a:off x="6186529" y="1891674"/>
              <a:ext cx="2015295" cy="2548290"/>
              <a:chOff x="7871891" y="3725626"/>
              <a:chExt cx="2015295" cy="2548290"/>
            </a:xfrm>
          </p:grpSpPr>
          <p:pic>
            <p:nvPicPr>
              <p:cNvPr id="18" name="Picture 10">
                <a:extLst>
                  <a:ext uri="{FF2B5EF4-FFF2-40B4-BE49-F238E27FC236}">
                    <a16:creationId xmlns:a16="http://schemas.microsoft.com/office/drawing/2014/main" id="{84E4892B-9A8C-4781-85B6-D5377FB479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38" t="9513" r="25604" b="20269"/>
              <a:stretch/>
            </p:blipFill>
            <p:spPr>
              <a:xfrm>
                <a:off x="8107181" y="3725626"/>
                <a:ext cx="1466850" cy="1982368"/>
              </a:xfrm>
              <a:prstGeom prst="rect">
                <a:avLst/>
              </a:prstGeom>
            </p:spPr>
          </p:pic>
          <p:sp>
            <p:nvSpPr>
              <p:cNvPr id="19" name="TextBox 23">
                <a:extLst>
                  <a:ext uri="{FF2B5EF4-FFF2-40B4-BE49-F238E27FC236}">
                    <a16:creationId xmlns:a16="http://schemas.microsoft.com/office/drawing/2014/main" id="{83C831FE-1860-4A45-B08D-F2D2BA2602B4}"/>
                  </a:ext>
                </a:extLst>
              </p:cNvPr>
              <p:cNvSpPr txBox="1"/>
              <p:nvPr/>
            </p:nvSpPr>
            <p:spPr>
              <a:xfrm>
                <a:off x="7871891" y="5750696"/>
                <a:ext cx="2015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kern="0" dirty="0">
                    <a:solidFill>
                      <a:srgbClr val="38AC9A"/>
                    </a:solidFill>
                    <a:cs typeface="Arial"/>
                  </a:rPr>
                  <a:t>Dr. Jessica Morison</a:t>
                </a:r>
              </a:p>
              <a:p>
                <a:pPr algn="ctr"/>
                <a:r>
                  <a:rPr lang="de-DE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CRISPR </a:t>
                </a:r>
                <a:r>
                  <a:rPr lang="de-DE" sz="1200" kern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Therapeutics</a:t>
                </a:r>
                <a:r>
                  <a:rPr lang="de-DE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, Boston </a:t>
                </a:r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id="{97FB995C-346B-4BB1-8DA0-BE9C84984509}"/>
                </a:ext>
              </a:extLst>
            </p:cNvPr>
            <p:cNvGrpSpPr/>
            <p:nvPr/>
          </p:nvGrpSpPr>
          <p:grpSpPr>
            <a:xfrm>
              <a:off x="7641045" y="1885143"/>
              <a:ext cx="2930610" cy="2557840"/>
              <a:chOff x="9753257" y="3725626"/>
              <a:chExt cx="2930610" cy="2557840"/>
            </a:xfrm>
          </p:grpSpPr>
          <p:pic>
            <p:nvPicPr>
              <p:cNvPr id="16" name="Picture 12">
                <a:extLst>
                  <a:ext uri="{FF2B5EF4-FFF2-40B4-BE49-F238E27FC236}">
                    <a16:creationId xmlns:a16="http://schemas.microsoft.com/office/drawing/2014/main" id="{BF0167CC-E0EE-47A3-A081-425FA7415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2538" y="3725626"/>
                <a:ext cx="1490819" cy="1982368"/>
              </a:xfrm>
              <a:prstGeom prst="rect">
                <a:avLst/>
              </a:prstGeom>
            </p:spPr>
          </p:pic>
          <p:sp>
            <p:nvSpPr>
              <p:cNvPr id="17" name="TextBox 25">
                <a:extLst>
                  <a:ext uri="{FF2B5EF4-FFF2-40B4-BE49-F238E27FC236}">
                    <a16:creationId xmlns:a16="http://schemas.microsoft.com/office/drawing/2014/main" id="{A395FCE5-5089-48F5-A074-3AB8886892C5}"/>
                  </a:ext>
                </a:extLst>
              </p:cNvPr>
              <p:cNvSpPr txBox="1"/>
              <p:nvPr/>
            </p:nvSpPr>
            <p:spPr>
              <a:xfrm>
                <a:off x="9753257" y="5760246"/>
                <a:ext cx="29306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kern="0" dirty="0">
                    <a:solidFill>
                      <a:srgbClr val="38AC9A"/>
                    </a:solidFill>
                    <a:cs typeface="Arial"/>
                  </a:rPr>
                  <a:t>Jan Geissler</a:t>
                </a:r>
              </a:p>
              <a:p>
                <a:pPr algn="ctr"/>
                <a:r>
                  <a:rPr lang="de-DE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Patient </a:t>
                </a:r>
                <a:r>
                  <a:rPr lang="de-DE" sz="1200" kern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advocacy</a:t>
                </a:r>
                <a:r>
                  <a:rPr lang="de-DE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, München</a:t>
                </a:r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D9996DA5-A7EB-403B-B082-9D2405B7E6BA}"/>
                </a:ext>
              </a:extLst>
            </p:cNvPr>
            <p:cNvGrpSpPr/>
            <p:nvPr/>
          </p:nvGrpSpPr>
          <p:grpSpPr>
            <a:xfrm>
              <a:off x="9956342" y="1891935"/>
              <a:ext cx="1843774" cy="2551048"/>
              <a:chOff x="9756778" y="2383455"/>
              <a:chExt cx="1843774" cy="2551048"/>
            </a:xfrm>
          </p:grpSpPr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301C205C-7F7C-4754-B08D-AF889C983968}"/>
                  </a:ext>
                </a:extLst>
              </p:cNvPr>
              <p:cNvSpPr txBox="1"/>
              <p:nvPr/>
            </p:nvSpPr>
            <p:spPr>
              <a:xfrm>
                <a:off x="9756778" y="4411283"/>
                <a:ext cx="18437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kern="0" dirty="0">
                    <a:solidFill>
                      <a:srgbClr val="38AC9A"/>
                    </a:solidFill>
                    <a:cs typeface="Arial"/>
                  </a:rPr>
                  <a:t>Nadine Winter</a:t>
                </a:r>
              </a:p>
              <a:p>
                <a:r>
                  <a:rPr lang="en-GB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/>
                  </a:rPr>
                  <a:t>Patient advocacy, Dresden</a:t>
                </a:r>
                <a:endParaRPr lang="de-DE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cs typeface="Arial"/>
                </a:endParaRPr>
              </a:p>
            </p:txBody>
          </p:sp>
          <p:sp>
            <p:nvSpPr>
              <p:cNvPr id="15" name="Rectangle 28">
                <a:extLst>
                  <a:ext uri="{FF2B5EF4-FFF2-40B4-BE49-F238E27FC236}">
                    <a16:creationId xmlns:a16="http://schemas.microsoft.com/office/drawing/2014/main" id="{94A7E892-8167-4E39-9DDA-25AB3FA1D29C}"/>
                  </a:ext>
                </a:extLst>
              </p:cNvPr>
              <p:cNvSpPr/>
              <p:nvPr/>
            </p:nvSpPr>
            <p:spPr>
              <a:xfrm>
                <a:off x="9937753" y="2383455"/>
                <a:ext cx="1468510" cy="196944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hteck 1"/>
          <p:cNvSpPr/>
          <p:nvPr/>
        </p:nvSpPr>
        <p:spPr>
          <a:xfrm>
            <a:off x="739774" y="1920115"/>
            <a:ext cx="1087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external advisory board is composed of recognized experts who are able to provide profound insight and advice regarding SaxoCell's manifold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2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5"/>
          <p:cNvSpPr>
            <a:spLocks noGrp="1"/>
          </p:cNvSpPr>
          <p:nvPr>
            <p:ph type="title"/>
          </p:nvPr>
        </p:nvSpPr>
        <p:spPr>
          <a:xfrm>
            <a:off x="739775" y="350349"/>
            <a:ext cx="7385322" cy="80002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39775" y="1510553"/>
            <a:ext cx="6995303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 will bring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affordable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autologous and allogeneic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Cell- and Gene Therapies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(CGTs) to patients who are suffering from serious diseases.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00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bring excellent fundamental &amp; applied research expertise in Saxony together with industry resources and know-how as well as further national/international partners – thus, we will become the German Cell and Gene Therapy lighthouse with highest international visibility.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8767663" y="1624874"/>
            <a:ext cx="2950265" cy="4912242"/>
            <a:chOff x="8767663" y="1624874"/>
            <a:chExt cx="2950265" cy="4912242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8767663" y="1624874"/>
              <a:ext cx="2950265" cy="4912242"/>
              <a:chOff x="8761445" y="1606212"/>
              <a:chExt cx="2950265" cy="4912242"/>
            </a:xfrm>
          </p:grpSpPr>
          <p:sp>
            <p:nvSpPr>
              <p:cNvPr id="22" name="Abgerundetes Rechteck 21"/>
              <p:cNvSpPr/>
              <p:nvPr/>
            </p:nvSpPr>
            <p:spPr>
              <a:xfrm>
                <a:off x="8761445" y="1606212"/>
                <a:ext cx="2950265" cy="491224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3" name="Gruppieren 22"/>
              <p:cNvGrpSpPr/>
              <p:nvPr/>
            </p:nvGrpSpPr>
            <p:grpSpPr>
              <a:xfrm>
                <a:off x="8897630" y="1827099"/>
                <a:ext cx="2608806" cy="3560406"/>
                <a:chOff x="9102904" y="1603163"/>
                <a:chExt cx="2608806" cy="3560406"/>
              </a:xfrm>
            </p:grpSpPr>
            <p:sp>
              <p:nvSpPr>
                <p:cNvPr id="24" name="Textfeld 23"/>
                <p:cNvSpPr txBox="1"/>
                <p:nvPr/>
              </p:nvSpPr>
              <p:spPr>
                <a:xfrm>
                  <a:off x="9626467" y="1603163"/>
                  <a:ext cx="163076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b="1" dirty="0">
                      <a:solidFill>
                        <a:srgbClr val="38AC9A"/>
                      </a:solidFill>
                    </a:rPr>
                    <a:t>Core Partners</a:t>
                  </a:r>
                </a:p>
              </p:txBody>
            </p:sp>
            <p:pic>
              <p:nvPicPr>
                <p:cNvPr id="25" name="Grafik 7">
                  <a:extLst>
                    <a:ext uri="{FF2B5EF4-FFF2-40B4-BE49-F238E27FC236}">
                      <a16:creationId xmlns:a16="http://schemas.microsoft.com/office/drawing/2014/main" id="{05E4499B-BD2D-4390-84C1-E1323DF20D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9102904" y="3165704"/>
                  <a:ext cx="2608806" cy="1100040"/>
                </a:xfrm>
                <a:prstGeom prst="rect">
                  <a:avLst/>
                </a:prstGeom>
              </p:spPr>
            </p:pic>
            <p:pic>
              <p:nvPicPr>
                <p:cNvPr id="26" name="Grafik 8">
                  <a:extLst>
                    <a:ext uri="{FF2B5EF4-FFF2-40B4-BE49-F238E27FC236}">
                      <a16:creationId xmlns:a16="http://schemas.microsoft.com/office/drawing/2014/main" id="{4F1848AC-CEC9-413B-A5BF-42E644FEAE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9501263" y="4587569"/>
                  <a:ext cx="2064000" cy="576000"/>
                </a:xfrm>
                <a:prstGeom prst="rect">
                  <a:avLst/>
                </a:prstGeom>
              </p:spPr>
            </p:pic>
            <p:pic>
              <p:nvPicPr>
                <p:cNvPr id="27" name="Grafik 9">
                  <a:extLst>
                    <a:ext uri="{FF2B5EF4-FFF2-40B4-BE49-F238E27FC236}">
                      <a16:creationId xmlns:a16="http://schemas.microsoft.com/office/drawing/2014/main" id="{4061C037-CEEF-411B-BB54-F00755A3A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/>
              </p:blipFill>
              <p:spPr bwMode="auto">
                <a:xfrm>
                  <a:off x="9501263" y="2347421"/>
                  <a:ext cx="1862070" cy="540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4E1C2178-B42E-43B7-9403-F0F3EA0AB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000" y="5753965"/>
              <a:ext cx="2124665" cy="485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02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9774" y="176979"/>
            <a:ext cx="8077655" cy="10127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+mn-lt"/>
              </a:rPr>
              <a:t>SaxoCell Assets</a:t>
            </a:r>
            <a:br>
              <a:rPr lang="en-US" sz="4000" b="1" dirty="0">
                <a:solidFill>
                  <a:srgbClr val="38AC9A"/>
                </a:solidFill>
                <a:latin typeface="+mn-lt"/>
              </a:rPr>
            </a:br>
            <a:r>
              <a:rPr lang="en-US" sz="2000" b="1" dirty="0">
                <a:solidFill>
                  <a:srgbClr val="38AC9A"/>
                </a:solidFill>
                <a:latin typeface="+mn-lt"/>
              </a:rPr>
              <a:t>Excellent Partners and Infrastructure plus Innovative Technologies</a:t>
            </a:r>
            <a:endParaRPr lang="en-US" sz="3600" b="1" dirty="0">
              <a:solidFill>
                <a:srgbClr val="38AC9A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1728A6-7740-4063-A525-9EF9ED223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9368" y="4164982"/>
            <a:ext cx="2271280" cy="17034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39774" y="1468899"/>
            <a:ext cx="92487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38AC9A"/>
                </a:solidFill>
              </a:rPr>
              <a:t>Cutting-edge innovation: Technologies developed and patented in Saxony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Innovative genome-editing technologies (Designer Recombinases)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Organ-specific viral vectors and next-generation CAR-NK therapies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Antibody and protein design for improved CARs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Exceptional security system for CAR-T cells (UniCAR)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38AC9A"/>
                </a:solidFill>
              </a:rPr>
              <a:t>Excellent academic &amp; industry partners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38AC9A"/>
                </a:solidFill>
              </a:rPr>
              <a:t>One of Europe´s largest and most experienced GMP manufacturing facilities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Different ATMPs including CAR-T and CAR-NK cells, </a:t>
            </a:r>
            <a:r>
              <a:rPr lang="en-US" sz="1600" dirty="0" err="1" smtClean="0"/>
              <a:t>iPS</a:t>
            </a:r>
            <a:r>
              <a:rPr lang="en-US" sz="1600" dirty="0" smtClean="0"/>
              <a:t> &amp; macrophages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GMP training for industry and academia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38AC9A"/>
                </a:solidFill>
              </a:rPr>
              <a:t>Partner centers at the forefront of digital medicine / AI &amp; clinical networks</a:t>
            </a:r>
            <a:endParaRPr lang="en-US" b="1" dirty="0" smtClean="0">
              <a:solidFill>
                <a:srgbClr val="38AC9A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CAR-T cells from Saxony: 5 years from laboratory to patient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Approved studies, health research center, EU-wide ATMP networks </a:t>
            </a:r>
            <a:endParaRPr lang="en-US" sz="16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8893358" y="1771507"/>
            <a:ext cx="2823038" cy="2090868"/>
            <a:chOff x="2244908" y="2403640"/>
            <a:chExt cx="5053664" cy="3852016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2244908" y="2403640"/>
              <a:ext cx="5053664" cy="3852016"/>
              <a:chOff x="1534874" y="2206995"/>
              <a:chExt cx="5053664" cy="3852016"/>
            </a:xfrm>
          </p:grpSpPr>
          <p:grpSp>
            <p:nvGrpSpPr>
              <p:cNvPr id="24" name="Gruppieren 23"/>
              <p:cNvGrpSpPr/>
              <p:nvPr/>
            </p:nvGrpSpPr>
            <p:grpSpPr>
              <a:xfrm>
                <a:off x="1534874" y="2206995"/>
                <a:ext cx="5053664" cy="3852016"/>
                <a:chOff x="8143677" y="2259742"/>
                <a:chExt cx="2876504" cy="2111303"/>
              </a:xfrm>
            </p:grpSpPr>
            <p:sp>
              <p:nvSpPr>
                <p:cNvPr id="46" name="Freeform: Shape 72">
                  <a:extLst>
                    <a:ext uri="{FF2B5EF4-FFF2-40B4-BE49-F238E27FC236}">
                      <a16:creationId xmlns:a16="http://schemas.microsoft.com/office/drawing/2014/main" id="{1876DEAE-C73F-498F-BF1E-A55D37447C06}"/>
                    </a:ext>
                  </a:extLst>
                </p:cNvPr>
                <p:cNvSpPr/>
                <p:nvPr/>
              </p:nvSpPr>
              <p:spPr>
                <a:xfrm>
                  <a:off x="8143677" y="2259742"/>
                  <a:ext cx="2876504" cy="2111303"/>
                </a:xfrm>
                <a:custGeom>
                  <a:avLst/>
                  <a:gdLst>
                    <a:gd name="connsiteX0" fmla="*/ 333711 w 2876504"/>
                    <a:gd name="connsiteY0" fmla="*/ 163414 h 2111303"/>
                    <a:gd name="connsiteX1" fmla="*/ 460232 w 2876504"/>
                    <a:gd name="connsiteY1" fmla="*/ 134659 h 2111303"/>
                    <a:gd name="connsiteX2" fmla="*/ 534994 w 2876504"/>
                    <a:gd name="connsiteY2" fmla="*/ 100153 h 2111303"/>
                    <a:gd name="connsiteX3" fmla="*/ 609756 w 2876504"/>
                    <a:gd name="connsiteY3" fmla="*/ 100153 h 2111303"/>
                    <a:gd name="connsiteX4" fmla="*/ 707522 w 2876504"/>
                    <a:gd name="connsiteY4" fmla="*/ 42644 h 2111303"/>
                    <a:gd name="connsiteX5" fmla="*/ 736277 w 2876504"/>
                    <a:gd name="connsiteY5" fmla="*/ 19640 h 2111303"/>
                    <a:gd name="connsiteX6" fmla="*/ 822541 w 2876504"/>
                    <a:gd name="connsiteY6" fmla="*/ 19640 h 2111303"/>
                    <a:gd name="connsiteX7" fmla="*/ 897304 w 2876504"/>
                    <a:gd name="connsiteY7" fmla="*/ 2387 h 2111303"/>
                    <a:gd name="connsiteX8" fmla="*/ 943311 w 2876504"/>
                    <a:gd name="connsiteY8" fmla="*/ 19640 h 2111303"/>
                    <a:gd name="connsiteX9" fmla="*/ 1000821 w 2876504"/>
                    <a:gd name="connsiteY9" fmla="*/ 2387 h 2111303"/>
                    <a:gd name="connsiteX10" fmla="*/ 1133092 w 2876504"/>
                    <a:gd name="connsiteY10" fmla="*/ 82900 h 2111303"/>
                    <a:gd name="connsiteX11" fmla="*/ 1202104 w 2876504"/>
                    <a:gd name="connsiteY11" fmla="*/ 157663 h 2111303"/>
                    <a:gd name="connsiteX12" fmla="*/ 1225107 w 2876504"/>
                    <a:gd name="connsiteY12" fmla="*/ 232425 h 2111303"/>
                    <a:gd name="connsiteX13" fmla="*/ 1225107 w 2876504"/>
                    <a:gd name="connsiteY13" fmla="*/ 335942 h 2111303"/>
                    <a:gd name="connsiteX14" fmla="*/ 1248111 w 2876504"/>
                    <a:gd name="connsiteY14" fmla="*/ 370448 h 2111303"/>
                    <a:gd name="connsiteX15" fmla="*/ 1305621 w 2876504"/>
                    <a:gd name="connsiteY15" fmla="*/ 301436 h 2111303"/>
                    <a:gd name="connsiteX16" fmla="*/ 1357379 w 2876504"/>
                    <a:gd name="connsiteY16" fmla="*/ 289934 h 2111303"/>
                    <a:gd name="connsiteX17" fmla="*/ 1414888 w 2876504"/>
                    <a:gd name="connsiteY17" fmla="*/ 295685 h 2111303"/>
                    <a:gd name="connsiteX18" fmla="*/ 1547160 w 2876504"/>
                    <a:gd name="connsiteY18" fmla="*/ 364697 h 2111303"/>
                    <a:gd name="connsiteX19" fmla="*/ 1708187 w 2876504"/>
                    <a:gd name="connsiteY19" fmla="*/ 370448 h 2111303"/>
                    <a:gd name="connsiteX20" fmla="*/ 1851960 w 2876504"/>
                    <a:gd name="connsiteY20" fmla="*/ 341693 h 2111303"/>
                    <a:gd name="connsiteX21" fmla="*/ 1892217 w 2876504"/>
                    <a:gd name="connsiteY21" fmla="*/ 335942 h 2111303"/>
                    <a:gd name="connsiteX22" fmla="*/ 1955477 w 2876504"/>
                    <a:gd name="connsiteY22" fmla="*/ 180666 h 2111303"/>
                    <a:gd name="connsiteX23" fmla="*/ 1978481 w 2876504"/>
                    <a:gd name="connsiteY23" fmla="*/ 128908 h 2111303"/>
                    <a:gd name="connsiteX24" fmla="*/ 2064745 w 2876504"/>
                    <a:gd name="connsiteY24" fmla="*/ 117406 h 2111303"/>
                    <a:gd name="connsiteX25" fmla="*/ 2191266 w 2876504"/>
                    <a:gd name="connsiteY25" fmla="*/ 134659 h 2111303"/>
                    <a:gd name="connsiteX26" fmla="*/ 2312036 w 2876504"/>
                    <a:gd name="connsiteY26" fmla="*/ 88651 h 2111303"/>
                    <a:gd name="connsiteX27" fmla="*/ 2386798 w 2876504"/>
                    <a:gd name="connsiteY27" fmla="*/ 59897 h 2111303"/>
                    <a:gd name="connsiteX28" fmla="*/ 2438556 w 2876504"/>
                    <a:gd name="connsiteY28" fmla="*/ 54146 h 2111303"/>
                    <a:gd name="connsiteX29" fmla="*/ 2542073 w 2876504"/>
                    <a:gd name="connsiteY29" fmla="*/ 88651 h 2111303"/>
                    <a:gd name="connsiteX30" fmla="*/ 2639839 w 2876504"/>
                    <a:gd name="connsiteY30" fmla="*/ 134659 h 2111303"/>
                    <a:gd name="connsiteX31" fmla="*/ 2789364 w 2876504"/>
                    <a:gd name="connsiteY31" fmla="*/ 169165 h 2111303"/>
                    <a:gd name="connsiteX32" fmla="*/ 2823870 w 2876504"/>
                    <a:gd name="connsiteY32" fmla="*/ 289934 h 2111303"/>
                    <a:gd name="connsiteX33" fmla="*/ 2869877 w 2876504"/>
                    <a:gd name="connsiteY33" fmla="*/ 416455 h 2111303"/>
                    <a:gd name="connsiteX34" fmla="*/ 2875628 w 2876504"/>
                    <a:gd name="connsiteY34" fmla="*/ 468214 h 2111303"/>
                    <a:gd name="connsiteX35" fmla="*/ 2864126 w 2876504"/>
                    <a:gd name="connsiteY35" fmla="*/ 629240 h 2111303"/>
                    <a:gd name="connsiteX36" fmla="*/ 2823870 w 2876504"/>
                    <a:gd name="connsiteY36" fmla="*/ 813270 h 2111303"/>
                    <a:gd name="connsiteX37" fmla="*/ 2743356 w 2876504"/>
                    <a:gd name="connsiteY37" fmla="*/ 1026055 h 2111303"/>
                    <a:gd name="connsiteX38" fmla="*/ 2691598 w 2876504"/>
                    <a:gd name="connsiteY38" fmla="*/ 1112319 h 2111303"/>
                    <a:gd name="connsiteX39" fmla="*/ 2634088 w 2876504"/>
                    <a:gd name="connsiteY39" fmla="*/ 1141074 h 2111303"/>
                    <a:gd name="connsiteX40" fmla="*/ 2507568 w 2876504"/>
                    <a:gd name="connsiteY40" fmla="*/ 1100817 h 2111303"/>
                    <a:gd name="connsiteX41" fmla="*/ 2455809 w 2876504"/>
                    <a:gd name="connsiteY41" fmla="*/ 1014553 h 2111303"/>
                    <a:gd name="connsiteX42" fmla="*/ 2421304 w 2876504"/>
                    <a:gd name="connsiteY42" fmla="*/ 945542 h 2111303"/>
                    <a:gd name="connsiteX43" fmla="*/ 2421304 w 2876504"/>
                    <a:gd name="connsiteY43" fmla="*/ 876531 h 2111303"/>
                    <a:gd name="connsiteX44" fmla="*/ 2317787 w 2876504"/>
                    <a:gd name="connsiteY44" fmla="*/ 876531 h 2111303"/>
                    <a:gd name="connsiteX45" fmla="*/ 2260277 w 2876504"/>
                    <a:gd name="connsiteY45" fmla="*/ 853527 h 2111303"/>
                    <a:gd name="connsiteX46" fmla="*/ 2231522 w 2876504"/>
                    <a:gd name="connsiteY46" fmla="*/ 899534 h 2111303"/>
                    <a:gd name="connsiteX47" fmla="*/ 2323538 w 2876504"/>
                    <a:gd name="connsiteY47" fmla="*/ 939791 h 2111303"/>
                    <a:gd name="connsiteX48" fmla="*/ 2340790 w 2876504"/>
                    <a:gd name="connsiteY48" fmla="*/ 1008802 h 2111303"/>
                    <a:gd name="connsiteX49" fmla="*/ 2214270 w 2876504"/>
                    <a:gd name="connsiteY49" fmla="*/ 1049059 h 2111303"/>
                    <a:gd name="connsiteX50" fmla="*/ 2145258 w 2876504"/>
                    <a:gd name="connsiteY50" fmla="*/ 1112319 h 2111303"/>
                    <a:gd name="connsiteX51" fmla="*/ 1989983 w 2876504"/>
                    <a:gd name="connsiteY51" fmla="*/ 1175580 h 2111303"/>
                    <a:gd name="connsiteX52" fmla="*/ 1915221 w 2876504"/>
                    <a:gd name="connsiteY52" fmla="*/ 1221587 h 2111303"/>
                    <a:gd name="connsiteX53" fmla="*/ 1857711 w 2876504"/>
                    <a:gd name="connsiteY53" fmla="*/ 1290598 h 2111303"/>
                    <a:gd name="connsiteX54" fmla="*/ 1667930 w 2876504"/>
                    <a:gd name="connsiteY54" fmla="*/ 1307851 h 2111303"/>
                    <a:gd name="connsiteX55" fmla="*/ 1581666 w 2876504"/>
                    <a:gd name="connsiteY55" fmla="*/ 1325104 h 2111303"/>
                    <a:gd name="connsiteX56" fmla="*/ 1547160 w 2876504"/>
                    <a:gd name="connsiteY56" fmla="*/ 1422870 h 2111303"/>
                    <a:gd name="connsiteX57" fmla="*/ 1489651 w 2876504"/>
                    <a:gd name="connsiteY57" fmla="*/ 1486131 h 2111303"/>
                    <a:gd name="connsiteX58" fmla="*/ 1403387 w 2876504"/>
                    <a:gd name="connsiteY58" fmla="*/ 1463127 h 2111303"/>
                    <a:gd name="connsiteX59" fmla="*/ 1357379 w 2876504"/>
                    <a:gd name="connsiteY59" fmla="*/ 1497632 h 2111303"/>
                    <a:gd name="connsiteX60" fmla="*/ 1322873 w 2876504"/>
                    <a:gd name="connsiteY60" fmla="*/ 1532138 h 2111303"/>
                    <a:gd name="connsiteX61" fmla="*/ 1271115 w 2876504"/>
                    <a:gd name="connsiteY61" fmla="*/ 1618402 h 2111303"/>
                    <a:gd name="connsiteX62" fmla="*/ 1184851 w 2876504"/>
                    <a:gd name="connsiteY62" fmla="*/ 1629904 h 2111303"/>
                    <a:gd name="connsiteX63" fmla="*/ 1133092 w 2876504"/>
                    <a:gd name="connsiteY63" fmla="*/ 1635655 h 2111303"/>
                    <a:gd name="connsiteX64" fmla="*/ 1092836 w 2876504"/>
                    <a:gd name="connsiteY64" fmla="*/ 1733421 h 2111303"/>
                    <a:gd name="connsiteX65" fmla="*/ 1023824 w 2876504"/>
                    <a:gd name="connsiteY65" fmla="*/ 1779429 h 2111303"/>
                    <a:gd name="connsiteX66" fmla="*/ 926058 w 2876504"/>
                    <a:gd name="connsiteY66" fmla="*/ 1733421 h 2111303"/>
                    <a:gd name="connsiteX67" fmla="*/ 874300 w 2876504"/>
                    <a:gd name="connsiteY67" fmla="*/ 1750674 h 2111303"/>
                    <a:gd name="connsiteX68" fmla="*/ 816790 w 2876504"/>
                    <a:gd name="connsiteY68" fmla="*/ 1790931 h 2111303"/>
                    <a:gd name="connsiteX69" fmla="*/ 736277 w 2876504"/>
                    <a:gd name="connsiteY69" fmla="*/ 1773678 h 2111303"/>
                    <a:gd name="connsiteX70" fmla="*/ 632760 w 2876504"/>
                    <a:gd name="connsiteY70" fmla="*/ 1808183 h 2111303"/>
                    <a:gd name="connsiteX71" fmla="*/ 569500 w 2876504"/>
                    <a:gd name="connsiteY71" fmla="*/ 1917451 h 2111303"/>
                    <a:gd name="connsiteX72" fmla="*/ 523492 w 2876504"/>
                    <a:gd name="connsiteY72" fmla="*/ 1951957 h 2111303"/>
                    <a:gd name="connsiteX73" fmla="*/ 517741 w 2876504"/>
                    <a:gd name="connsiteY73" fmla="*/ 2101481 h 2111303"/>
                    <a:gd name="connsiteX74" fmla="*/ 396971 w 2876504"/>
                    <a:gd name="connsiteY74" fmla="*/ 2084229 h 2111303"/>
                    <a:gd name="connsiteX75" fmla="*/ 362466 w 2876504"/>
                    <a:gd name="connsiteY75" fmla="*/ 1980712 h 2111303"/>
                    <a:gd name="connsiteX76" fmla="*/ 299205 w 2876504"/>
                    <a:gd name="connsiteY76" fmla="*/ 1911700 h 2111303"/>
                    <a:gd name="connsiteX77" fmla="*/ 195688 w 2876504"/>
                    <a:gd name="connsiteY77" fmla="*/ 1900198 h 2111303"/>
                    <a:gd name="connsiteX78" fmla="*/ 92171 w 2876504"/>
                    <a:gd name="connsiteY78" fmla="*/ 1813934 h 2111303"/>
                    <a:gd name="connsiteX79" fmla="*/ 40413 w 2876504"/>
                    <a:gd name="connsiteY79" fmla="*/ 1721919 h 2111303"/>
                    <a:gd name="connsiteX80" fmla="*/ 28911 w 2876504"/>
                    <a:gd name="connsiteY80" fmla="*/ 1675912 h 2111303"/>
                    <a:gd name="connsiteX81" fmla="*/ 69168 w 2876504"/>
                    <a:gd name="connsiteY81" fmla="*/ 1647157 h 2111303"/>
                    <a:gd name="connsiteX82" fmla="*/ 156 w 2876504"/>
                    <a:gd name="connsiteY82" fmla="*/ 1583897 h 2111303"/>
                    <a:gd name="connsiteX83" fmla="*/ 92171 w 2876504"/>
                    <a:gd name="connsiteY83" fmla="*/ 1486131 h 2111303"/>
                    <a:gd name="connsiteX84" fmla="*/ 178436 w 2876504"/>
                    <a:gd name="connsiteY84" fmla="*/ 1417119 h 2111303"/>
                    <a:gd name="connsiteX85" fmla="*/ 218692 w 2876504"/>
                    <a:gd name="connsiteY85" fmla="*/ 1468878 h 2111303"/>
                    <a:gd name="connsiteX86" fmla="*/ 281953 w 2876504"/>
                    <a:gd name="connsiteY86" fmla="*/ 1440123 h 2111303"/>
                    <a:gd name="connsiteX87" fmla="*/ 350964 w 2876504"/>
                    <a:gd name="connsiteY87" fmla="*/ 1411368 h 2111303"/>
                    <a:gd name="connsiteX88" fmla="*/ 362466 w 2876504"/>
                    <a:gd name="connsiteY88" fmla="*/ 1376863 h 2111303"/>
                    <a:gd name="connsiteX89" fmla="*/ 333711 w 2876504"/>
                    <a:gd name="connsiteY89" fmla="*/ 1313602 h 2111303"/>
                    <a:gd name="connsiteX90" fmla="*/ 333711 w 2876504"/>
                    <a:gd name="connsiteY90" fmla="*/ 1256093 h 2111303"/>
                    <a:gd name="connsiteX91" fmla="*/ 356715 w 2876504"/>
                    <a:gd name="connsiteY91" fmla="*/ 1175580 h 2111303"/>
                    <a:gd name="connsiteX92" fmla="*/ 488987 w 2876504"/>
                    <a:gd name="connsiteY92" fmla="*/ 1112319 h 2111303"/>
                    <a:gd name="connsiteX93" fmla="*/ 615507 w 2876504"/>
                    <a:gd name="connsiteY93" fmla="*/ 1054810 h 2111303"/>
                    <a:gd name="connsiteX94" fmla="*/ 661515 w 2876504"/>
                    <a:gd name="connsiteY94" fmla="*/ 1037557 h 2111303"/>
                    <a:gd name="connsiteX95" fmla="*/ 655764 w 2876504"/>
                    <a:gd name="connsiteY95" fmla="*/ 1003051 h 2111303"/>
                    <a:gd name="connsiteX96" fmla="*/ 604005 w 2876504"/>
                    <a:gd name="connsiteY96" fmla="*/ 985798 h 2111303"/>
                    <a:gd name="connsiteX97" fmla="*/ 581002 w 2876504"/>
                    <a:gd name="connsiteY97" fmla="*/ 945542 h 2111303"/>
                    <a:gd name="connsiteX98" fmla="*/ 546496 w 2876504"/>
                    <a:gd name="connsiteY98" fmla="*/ 893783 h 2111303"/>
                    <a:gd name="connsiteX99" fmla="*/ 465983 w 2876504"/>
                    <a:gd name="connsiteY99" fmla="*/ 882281 h 2111303"/>
                    <a:gd name="connsiteX100" fmla="*/ 385470 w 2876504"/>
                    <a:gd name="connsiteY100" fmla="*/ 870780 h 2111303"/>
                    <a:gd name="connsiteX101" fmla="*/ 304956 w 2876504"/>
                    <a:gd name="connsiteY101" fmla="*/ 836274 h 2111303"/>
                    <a:gd name="connsiteX102" fmla="*/ 258949 w 2876504"/>
                    <a:gd name="connsiteY102" fmla="*/ 738508 h 2111303"/>
                    <a:gd name="connsiteX103" fmla="*/ 270451 w 2876504"/>
                    <a:gd name="connsiteY103" fmla="*/ 669497 h 2111303"/>
                    <a:gd name="connsiteX104" fmla="*/ 241696 w 2876504"/>
                    <a:gd name="connsiteY104" fmla="*/ 594734 h 2111303"/>
                    <a:gd name="connsiteX105" fmla="*/ 230194 w 2876504"/>
                    <a:gd name="connsiteY105" fmla="*/ 508470 h 2111303"/>
                    <a:gd name="connsiteX106" fmla="*/ 247447 w 2876504"/>
                    <a:gd name="connsiteY106" fmla="*/ 462463 h 2111303"/>
                    <a:gd name="connsiteX107" fmla="*/ 247447 w 2876504"/>
                    <a:gd name="connsiteY107" fmla="*/ 393451 h 2111303"/>
                    <a:gd name="connsiteX108" fmla="*/ 207190 w 2876504"/>
                    <a:gd name="connsiteY108" fmla="*/ 335942 h 2111303"/>
                    <a:gd name="connsiteX109" fmla="*/ 247447 w 2876504"/>
                    <a:gd name="connsiteY109" fmla="*/ 220923 h 2111303"/>
                    <a:gd name="connsiteX110" fmla="*/ 333711 w 2876504"/>
                    <a:gd name="connsiteY110" fmla="*/ 163414 h 211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2876504" h="2111303">
                      <a:moveTo>
                        <a:pt x="333711" y="163414"/>
                      </a:moveTo>
                      <a:cubicBezTo>
                        <a:pt x="369175" y="149037"/>
                        <a:pt x="426685" y="145202"/>
                        <a:pt x="460232" y="134659"/>
                      </a:cubicBezTo>
                      <a:cubicBezTo>
                        <a:pt x="493779" y="124116"/>
                        <a:pt x="510073" y="105904"/>
                        <a:pt x="534994" y="100153"/>
                      </a:cubicBezTo>
                      <a:cubicBezTo>
                        <a:pt x="559915" y="94402"/>
                        <a:pt x="581001" y="109738"/>
                        <a:pt x="609756" y="100153"/>
                      </a:cubicBezTo>
                      <a:cubicBezTo>
                        <a:pt x="638511" y="90568"/>
                        <a:pt x="686435" y="56063"/>
                        <a:pt x="707522" y="42644"/>
                      </a:cubicBezTo>
                      <a:cubicBezTo>
                        <a:pt x="728609" y="29225"/>
                        <a:pt x="717107" y="23474"/>
                        <a:pt x="736277" y="19640"/>
                      </a:cubicBezTo>
                      <a:cubicBezTo>
                        <a:pt x="755447" y="15806"/>
                        <a:pt x="795703" y="22515"/>
                        <a:pt x="822541" y="19640"/>
                      </a:cubicBezTo>
                      <a:cubicBezTo>
                        <a:pt x="849379" y="16765"/>
                        <a:pt x="877176" y="2387"/>
                        <a:pt x="897304" y="2387"/>
                      </a:cubicBezTo>
                      <a:cubicBezTo>
                        <a:pt x="917432" y="2387"/>
                        <a:pt x="926058" y="19640"/>
                        <a:pt x="943311" y="19640"/>
                      </a:cubicBezTo>
                      <a:cubicBezTo>
                        <a:pt x="960564" y="19640"/>
                        <a:pt x="969191" y="-8156"/>
                        <a:pt x="1000821" y="2387"/>
                      </a:cubicBezTo>
                      <a:cubicBezTo>
                        <a:pt x="1032451" y="12930"/>
                        <a:pt x="1099545" y="57021"/>
                        <a:pt x="1133092" y="82900"/>
                      </a:cubicBezTo>
                      <a:cubicBezTo>
                        <a:pt x="1166639" y="108779"/>
                        <a:pt x="1186768" y="132742"/>
                        <a:pt x="1202104" y="157663"/>
                      </a:cubicBezTo>
                      <a:cubicBezTo>
                        <a:pt x="1217440" y="182584"/>
                        <a:pt x="1221273" y="202712"/>
                        <a:pt x="1225107" y="232425"/>
                      </a:cubicBezTo>
                      <a:cubicBezTo>
                        <a:pt x="1228941" y="262138"/>
                        <a:pt x="1221273" y="312938"/>
                        <a:pt x="1225107" y="335942"/>
                      </a:cubicBezTo>
                      <a:cubicBezTo>
                        <a:pt x="1228941" y="358946"/>
                        <a:pt x="1234692" y="376199"/>
                        <a:pt x="1248111" y="370448"/>
                      </a:cubicBezTo>
                      <a:cubicBezTo>
                        <a:pt x="1261530" y="364697"/>
                        <a:pt x="1287410" y="314855"/>
                        <a:pt x="1305621" y="301436"/>
                      </a:cubicBezTo>
                      <a:cubicBezTo>
                        <a:pt x="1323832" y="288017"/>
                        <a:pt x="1339168" y="290892"/>
                        <a:pt x="1357379" y="289934"/>
                      </a:cubicBezTo>
                      <a:cubicBezTo>
                        <a:pt x="1375590" y="288976"/>
                        <a:pt x="1383258" y="283224"/>
                        <a:pt x="1414888" y="295685"/>
                      </a:cubicBezTo>
                      <a:cubicBezTo>
                        <a:pt x="1446518" y="308146"/>
                        <a:pt x="1498277" y="352236"/>
                        <a:pt x="1547160" y="364697"/>
                      </a:cubicBezTo>
                      <a:cubicBezTo>
                        <a:pt x="1596043" y="377158"/>
                        <a:pt x="1657387" y="374282"/>
                        <a:pt x="1708187" y="370448"/>
                      </a:cubicBezTo>
                      <a:cubicBezTo>
                        <a:pt x="1758987" y="366614"/>
                        <a:pt x="1821288" y="347444"/>
                        <a:pt x="1851960" y="341693"/>
                      </a:cubicBezTo>
                      <a:cubicBezTo>
                        <a:pt x="1882632" y="335942"/>
                        <a:pt x="1874964" y="362780"/>
                        <a:pt x="1892217" y="335942"/>
                      </a:cubicBezTo>
                      <a:cubicBezTo>
                        <a:pt x="1909470" y="309104"/>
                        <a:pt x="1941100" y="215172"/>
                        <a:pt x="1955477" y="180666"/>
                      </a:cubicBezTo>
                      <a:cubicBezTo>
                        <a:pt x="1969854" y="146160"/>
                        <a:pt x="1960270" y="139451"/>
                        <a:pt x="1978481" y="128908"/>
                      </a:cubicBezTo>
                      <a:cubicBezTo>
                        <a:pt x="1996692" y="118365"/>
                        <a:pt x="2029281" y="116448"/>
                        <a:pt x="2064745" y="117406"/>
                      </a:cubicBezTo>
                      <a:cubicBezTo>
                        <a:pt x="2100209" y="118364"/>
                        <a:pt x="2150051" y="139451"/>
                        <a:pt x="2191266" y="134659"/>
                      </a:cubicBezTo>
                      <a:cubicBezTo>
                        <a:pt x="2232481" y="129867"/>
                        <a:pt x="2312036" y="88651"/>
                        <a:pt x="2312036" y="88651"/>
                      </a:cubicBezTo>
                      <a:cubicBezTo>
                        <a:pt x="2344625" y="76191"/>
                        <a:pt x="2365711" y="65648"/>
                        <a:pt x="2386798" y="59897"/>
                      </a:cubicBezTo>
                      <a:cubicBezTo>
                        <a:pt x="2407885" y="54146"/>
                        <a:pt x="2412677" y="49354"/>
                        <a:pt x="2438556" y="54146"/>
                      </a:cubicBezTo>
                      <a:cubicBezTo>
                        <a:pt x="2464435" y="58938"/>
                        <a:pt x="2508526" y="75232"/>
                        <a:pt x="2542073" y="88651"/>
                      </a:cubicBezTo>
                      <a:cubicBezTo>
                        <a:pt x="2575620" y="102070"/>
                        <a:pt x="2598624" y="121240"/>
                        <a:pt x="2639839" y="134659"/>
                      </a:cubicBezTo>
                      <a:cubicBezTo>
                        <a:pt x="2681054" y="148078"/>
                        <a:pt x="2758692" y="143286"/>
                        <a:pt x="2789364" y="169165"/>
                      </a:cubicBezTo>
                      <a:cubicBezTo>
                        <a:pt x="2820036" y="195044"/>
                        <a:pt x="2810451" y="248719"/>
                        <a:pt x="2823870" y="289934"/>
                      </a:cubicBezTo>
                      <a:cubicBezTo>
                        <a:pt x="2837289" y="331149"/>
                        <a:pt x="2861251" y="386742"/>
                        <a:pt x="2869877" y="416455"/>
                      </a:cubicBezTo>
                      <a:cubicBezTo>
                        <a:pt x="2878503" y="446168"/>
                        <a:pt x="2876586" y="432750"/>
                        <a:pt x="2875628" y="468214"/>
                      </a:cubicBezTo>
                      <a:cubicBezTo>
                        <a:pt x="2874670" y="503678"/>
                        <a:pt x="2872752" y="571731"/>
                        <a:pt x="2864126" y="629240"/>
                      </a:cubicBezTo>
                      <a:cubicBezTo>
                        <a:pt x="2855500" y="686749"/>
                        <a:pt x="2843998" y="747134"/>
                        <a:pt x="2823870" y="813270"/>
                      </a:cubicBezTo>
                      <a:cubicBezTo>
                        <a:pt x="2803742" y="879406"/>
                        <a:pt x="2765401" y="976214"/>
                        <a:pt x="2743356" y="1026055"/>
                      </a:cubicBezTo>
                      <a:cubicBezTo>
                        <a:pt x="2721311" y="1075897"/>
                        <a:pt x="2709809" y="1093149"/>
                        <a:pt x="2691598" y="1112319"/>
                      </a:cubicBezTo>
                      <a:cubicBezTo>
                        <a:pt x="2673387" y="1131489"/>
                        <a:pt x="2664760" y="1142991"/>
                        <a:pt x="2634088" y="1141074"/>
                      </a:cubicBezTo>
                      <a:cubicBezTo>
                        <a:pt x="2603416" y="1139157"/>
                        <a:pt x="2537281" y="1121904"/>
                        <a:pt x="2507568" y="1100817"/>
                      </a:cubicBezTo>
                      <a:cubicBezTo>
                        <a:pt x="2477855" y="1079730"/>
                        <a:pt x="2470186" y="1040432"/>
                        <a:pt x="2455809" y="1014553"/>
                      </a:cubicBezTo>
                      <a:cubicBezTo>
                        <a:pt x="2441432" y="988674"/>
                        <a:pt x="2427055" y="968546"/>
                        <a:pt x="2421304" y="945542"/>
                      </a:cubicBezTo>
                      <a:cubicBezTo>
                        <a:pt x="2415553" y="922538"/>
                        <a:pt x="2438557" y="888033"/>
                        <a:pt x="2421304" y="876531"/>
                      </a:cubicBezTo>
                      <a:cubicBezTo>
                        <a:pt x="2404051" y="865029"/>
                        <a:pt x="2344625" y="880365"/>
                        <a:pt x="2317787" y="876531"/>
                      </a:cubicBezTo>
                      <a:cubicBezTo>
                        <a:pt x="2290949" y="872697"/>
                        <a:pt x="2274654" y="849693"/>
                        <a:pt x="2260277" y="853527"/>
                      </a:cubicBezTo>
                      <a:cubicBezTo>
                        <a:pt x="2245900" y="857361"/>
                        <a:pt x="2220979" y="885157"/>
                        <a:pt x="2231522" y="899534"/>
                      </a:cubicBezTo>
                      <a:cubicBezTo>
                        <a:pt x="2242066" y="913911"/>
                        <a:pt x="2305327" y="921580"/>
                        <a:pt x="2323538" y="939791"/>
                      </a:cubicBezTo>
                      <a:cubicBezTo>
                        <a:pt x="2341749" y="958002"/>
                        <a:pt x="2359001" y="990591"/>
                        <a:pt x="2340790" y="1008802"/>
                      </a:cubicBezTo>
                      <a:cubicBezTo>
                        <a:pt x="2322579" y="1027013"/>
                        <a:pt x="2246859" y="1031806"/>
                        <a:pt x="2214270" y="1049059"/>
                      </a:cubicBezTo>
                      <a:cubicBezTo>
                        <a:pt x="2181681" y="1066312"/>
                        <a:pt x="2182639" y="1091232"/>
                        <a:pt x="2145258" y="1112319"/>
                      </a:cubicBezTo>
                      <a:cubicBezTo>
                        <a:pt x="2107877" y="1133406"/>
                        <a:pt x="2028322" y="1157369"/>
                        <a:pt x="1989983" y="1175580"/>
                      </a:cubicBezTo>
                      <a:cubicBezTo>
                        <a:pt x="1951644" y="1193791"/>
                        <a:pt x="1937266" y="1202417"/>
                        <a:pt x="1915221" y="1221587"/>
                      </a:cubicBezTo>
                      <a:cubicBezTo>
                        <a:pt x="1893176" y="1240757"/>
                        <a:pt x="1898926" y="1276221"/>
                        <a:pt x="1857711" y="1290598"/>
                      </a:cubicBezTo>
                      <a:cubicBezTo>
                        <a:pt x="1816496" y="1304975"/>
                        <a:pt x="1713938" y="1302100"/>
                        <a:pt x="1667930" y="1307851"/>
                      </a:cubicBezTo>
                      <a:cubicBezTo>
                        <a:pt x="1621923" y="1313602"/>
                        <a:pt x="1601794" y="1305934"/>
                        <a:pt x="1581666" y="1325104"/>
                      </a:cubicBezTo>
                      <a:cubicBezTo>
                        <a:pt x="1561538" y="1344274"/>
                        <a:pt x="1562496" y="1396032"/>
                        <a:pt x="1547160" y="1422870"/>
                      </a:cubicBezTo>
                      <a:cubicBezTo>
                        <a:pt x="1531824" y="1449708"/>
                        <a:pt x="1513613" y="1479422"/>
                        <a:pt x="1489651" y="1486131"/>
                      </a:cubicBezTo>
                      <a:cubicBezTo>
                        <a:pt x="1465689" y="1492840"/>
                        <a:pt x="1425432" y="1461210"/>
                        <a:pt x="1403387" y="1463127"/>
                      </a:cubicBezTo>
                      <a:cubicBezTo>
                        <a:pt x="1381342" y="1465044"/>
                        <a:pt x="1370798" y="1486130"/>
                        <a:pt x="1357379" y="1497632"/>
                      </a:cubicBezTo>
                      <a:cubicBezTo>
                        <a:pt x="1343960" y="1509134"/>
                        <a:pt x="1337250" y="1512010"/>
                        <a:pt x="1322873" y="1532138"/>
                      </a:cubicBezTo>
                      <a:cubicBezTo>
                        <a:pt x="1308496" y="1552266"/>
                        <a:pt x="1294119" y="1602108"/>
                        <a:pt x="1271115" y="1618402"/>
                      </a:cubicBezTo>
                      <a:cubicBezTo>
                        <a:pt x="1248111" y="1634696"/>
                        <a:pt x="1207855" y="1627029"/>
                        <a:pt x="1184851" y="1629904"/>
                      </a:cubicBezTo>
                      <a:cubicBezTo>
                        <a:pt x="1161847" y="1632780"/>
                        <a:pt x="1148428" y="1618402"/>
                        <a:pt x="1133092" y="1635655"/>
                      </a:cubicBezTo>
                      <a:cubicBezTo>
                        <a:pt x="1117756" y="1652908"/>
                        <a:pt x="1111047" y="1709459"/>
                        <a:pt x="1092836" y="1733421"/>
                      </a:cubicBezTo>
                      <a:cubicBezTo>
                        <a:pt x="1074625" y="1757383"/>
                        <a:pt x="1051620" y="1779429"/>
                        <a:pt x="1023824" y="1779429"/>
                      </a:cubicBezTo>
                      <a:cubicBezTo>
                        <a:pt x="996028" y="1779429"/>
                        <a:pt x="950978" y="1738213"/>
                        <a:pt x="926058" y="1733421"/>
                      </a:cubicBezTo>
                      <a:cubicBezTo>
                        <a:pt x="901138" y="1728629"/>
                        <a:pt x="892511" y="1741089"/>
                        <a:pt x="874300" y="1750674"/>
                      </a:cubicBezTo>
                      <a:cubicBezTo>
                        <a:pt x="856089" y="1760259"/>
                        <a:pt x="839794" y="1787097"/>
                        <a:pt x="816790" y="1790931"/>
                      </a:cubicBezTo>
                      <a:cubicBezTo>
                        <a:pt x="793786" y="1794765"/>
                        <a:pt x="766949" y="1770803"/>
                        <a:pt x="736277" y="1773678"/>
                      </a:cubicBezTo>
                      <a:cubicBezTo>
                        <a:pt x="705605" y="1776553"/>
                        <a:pt x="660556" y="1784221"/>
                        <a:pt x="632760" y="1808183"/>
                      </a:cubicBezTo>
                      <a:cubicBezTo>
                        <a:pt x="604964" y="1832145"/>
                        <a:pt x="587711" y="1893489"/>
                        <a:pt x="569500" y="1917451"/>
                      </a:cubicBezTo>
                      <a:cubicBezTo>
                        <a:pt x="551289" y="1941413"/>
                        <a:pt x="532119" y="1921285"/>
                        <a:pt x="523492" y="1951957"/>
                      </a:cubicBezTo>
                      <a:cubicBezTo>
                        <a:pt x="514865" y="1982629"/>
                        <a:pt x="538828" y="2079436"/>
                        <a:pt x="517741" y="2101481"/>
                      </a:cubicBezTo>
                      <a:cubicBezTo>
                        <a:pt x="496654" y="2123526"/>
                        <a:pt x="422850" y="2104357"/>
                        <a:pt x="396971" y="2084229"/>
                      </a:cubicBezTo>
                      <a:cubicBezTo>
                        <a:pt x="371092" y="2064101"/>
                        <a:pt x="378760" y="2009467"/>
                        <a:pt x="362466" y="1980712"/>
                      </a:cubicBezTo>
                      <a:cubicBezTo>
                        <a:pt x="346172" y="1951957"/>
                        <a:pt x="327001" y="1925119"/>
                        <a:pt x="299205" y="1911700"/>
                      </a:cubicBezTo>
                      <a:cubicBezTo>
                        <a:pt x="271409" y="1898281"/>
                        <a:pt x="230194" y="1916492"/>
                        <a:pt x="195688" y="1900198"/>
                      </a:cubicBezTo>
                      <a:cubicBezTo>
                        <a:pt x="161182" y="1883904"/>
                        <a:pt x="118050" y="1843647"/>
                        <a:pt x="92171" y="1813934"/>
                      </a:cubicBezTo>
                      <a:cubicBezTo>
                        <a:pt x="66292" y="1784221"/>
                        <a:pt x="50956" y="1744923"/>
                        <a:pt x="40413" y="1721919"/>
                      </a:cubicBezTo>
                      <a:cubicBezTo>
                        <a:pt x="29870" y="1698915"/>
                        <a:pt x="24119" y="1688372"/>
                        <a:pt x="28911" y="1675912"/>
                      </a:cubicBezTo>
                      <a:cubicBezTo>
                        <a:pt x="33703" y="1663452"/>
                        <a:pt x="73960" y="1662493"/>
                        <a:pt x="69168" y="1647157"/>
                      </a:cubicBezTo>
                      <a:cubicBezTo>
                        <a:pt x="64375" y="1631821"/>
                        <a:pt x="-3678" y="1610735"/>
                        <a:pt x="156" y="1583897"/>
                      </a:cubicBezTo>
                      <a:cubicBezTo>
                        <a:pt x="3990" y="1557059"/>
                        <a:pt x="62458" y="1513927"/>
                        <a:pt x="92171" y="1486131"/>
                      </a:cubicBezTo>
                      <a:cubicBezTo>
                        <a:pt x="121884" y="1458335"/>
                        <a:pt x="157349" y="1419994"/>
                        <a:pt x="178436" y="1417119"/>
                      </a:cubicBezTo>
                      <a:cubicBezTo>
                        <a:pt x="199523" y="1414244"/>
                        <a:pt x="201439" y="1465044"/>
                        <a:pt x="218692" y="1468878"/>
                      </a:cubicBezTo>
                      <a:cubicBezTo>
                        <a:pt x="235945" y="1472712"/>
                        <a:pt x="281953" y="1440123"/>
                        <a:pt x="281953" y="1440123"/>
                      </a:cubicBezTo>
                      <a:cubicBezTo>
                        <a:pt x="303998" y="1430538"/>
                        <a:pt x="337545" y="1421911"/>
                        <a:pt x="350964" y="1411368"/>
                      </a:cubicBezTo>
                      <a:cubicBezTo>
                        <a:pt x="364383" y="1400825"/>
                        <a:pt x="365341" y="1393157"/>
                        <a:pt x="362466" y="1376863"/>
                      </a:cubicBezTo>
                      <a:cubicBezTo>
                        <a:pt x="359591" y="1360569"/>
                        <a:pt x="338503" y="1333730"/>
                        <a:pt x="333711" y="1313602"/>
                      </a:cubicBezTo>
                      <a:cubicBezTo>
                        <a:pt x="328919" y="1293474"/>
                        <a:pt x="329877" y="1279097"/>
                        <a:pt x="333711" y="1256093"/>
                      </a:cubicBezTo>
                      <a:cubicBezTo>
                        <a:pt x="337545" y="1233089"/>
                        <a:pt x="330836" y="1199542"/>
                        <a:pt x="356715" y="1175580"/>
                      </a:cubicBezTo>
                      <a:cubicBezTo>
                        <a:pt x="382594" y="1151618"/>
                        <a:pt x="445855" y="1132447"/>
                        <a:pt x="488987" y="1112319"/>
                      </a:cubicBezTo>
                      <a:cubicBezTo>
                        <a:pt x="532119" y="1092191"/>
                        <a:pt x="586752" y="1067270"/>
                        <a:pt x="615507" y="1054810"/>
                      </a:cubicBezTo>
                      <a:cubicBezTo>
                        <a:pt x="644262" y="1042350"/>
                        <a:pt x="654806" y="1046184"/>
                        <a:pt x="661515" y="1037557"/>
                      </a:cubicBezTo>
                      <a:cubicBezTo>
                        <a:pt x="668225" y="1028931"/>
                        <a:pt x="665349" y="1011677"/>
                        <a:pt x="655764" y="1003051"/>
                      </a:cubicBezTo>
                      <a:cubicBezTo>
                        <a:pt x="646179" y="994425"/>
                        <a:pt x="616465" y="995383"/>
                        <a:pt x="604005" y="985798"/>
                      </a:cubicBezTo>
                      <a:cubicBezTo>
                        <a:pt x="591545" y="976213"/>
                        <a:pt x="590587" y="960878"/>
                        <a:pt x="581002" y="945542"/>
                      </a:cubicBezTo>
                      <a:cubicBezTo>
                        <a:pt x="571417" y="930206"/>
                        <a:pt x="565666" y="904326"/>
                        <a:pt x="546496" y="893783"/>
                      </a:cubicBezTo>
                      <a:cubicBezTo>
                        <a:pt x="527326" y="883240"/>
                        <a:pt x="492821" y="886115"/>
                        <a:pt x="465983" y="882281"/>
                      </a:cubicBezTo>
                      <a:cubicBezTo>
                        <a:pt x="439145" y="878447"/>
                        <a:pt x="412308" y="878448"/>
                        <a:pt x="385470" y="870780"/>
                      </a:cubicBezTo>
                      <a:cubicBezTo>
                        <a:pt x="358632" y="863112"/>
                        <a:pt x="326043" y="858319"/>
                        <a:pt x="304956" y="836274"/>
                      </a:cubicBezTo>
                      <a:cubicBezTo>
                        <a:pt x="283869" y="814229"/>
                        <a:pt x="264700" y="766304"/>
                        <a:pt x="258949" y="738508"/>
                      </a:cubicBezTo>
                      <a:cubicBezTo>
                        <a:pt x="253198" y="710712"/>
                        <a:pt x="273326" y="693459"/>
                        <a:pt x="270451" y="669497"/>
                      </a:cubicBezTo>
                      <a:cubicBezTo>
                        <a:pt x="267575" y="645535"/>
                        <a:pt x="248405" y="621572"/>
                        <a:pt x="241696" y="594734"/>
                      </a:cubicBezTo>
                      <a:cubicBezTo>
                        <a:pt x="234987" y="567896"/>
                        <a:pt x="229236" y="530515"/>
                        <a:pt x="230194" y="508470"/>
                      </a:cubicBezTo>
                      <a:cubicBezTo>
                        <a:pt x="231152" y="486425"/>
                        <a:pt x="244572" y="481633"/>
                        <a:pt x="247447" y="462463"/>
                      </a:cubicBezTo>
                      <a:cubicBezTo>
                        <a:pt x="250322" y="443293"/>
                        <a:pt x="254156" y="414538"/>
                        <a:pt x="247447" y="393451"/>
                      </a:cubicBezTo>
                      <a:cubicBezTo>
                        <a:pt x="240737" y="372364"/>
                        <a:pt x="207190" y="364697"/>
                        <a:pt x="207190" y="335942"/>
                      </a:cubicBezTo>
                      <a:cubicBezTo>
                        <a:pt x="207190" y="307187"/>
                        <a:pt x="231153" y="246802"/>
                        <a:pt x="247447" y="220923"/>
                      </a:cubicBezTo>
                      <a:cubicBezTo>
                        <a:pt x="263741" y="195044"/>
                        <a:pt x="298247" y="177791"/>
                        <a:pt x="333711" y="16341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Ellipse 24">
                  <a:extLst>
                    <a:ext uri="{FF2B5EF4-FFF2-40B4-BE49-F238E27FC236}">
                      <a16:creationId xmlns:a16="http://schemas.microsoft.com/office/drawing/2014/main" id="{7474D6FC-6AA8-4449-9B92-91D4CC16B9C1}"/>
                    </a:ext>
                  </a:extLst>
                </p:cNvPr>
                <p:cNvSpPr/>
                <p:nvPr/>
              </p:nvSpPr>
              <p:spPr>
                <a:xfrm>
                  <a:off x="9910379" y="2969163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Ellipse 24">
                  <a:extLst>
                    <a:ext uri="{FF2B5EF4-FFF2-40B4-BE49-F238E27FC236}">
                      <a16:creationId xmlns:a16="http://schemas.microsoft.com/office/drawing/2014/main" id="{EF0A01C9-48D7-4D76-BF6F-1B9636D80042}"/>
                    </a:ext>
                  </a:extLst>
                </p:cNvPr>
                <p:cNvSpPr/>
                <p:nvPr/>
              </p:nvSpPr>
              <p:spPr>
                <a:xfrm>
                  <a:off x="8980021" y="3445819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Ellipse 24">
                  <a:extLst>
                    <a:ext uri="{FF2B5EF4-FFF2-40B4-BE49-F238E27FC236}">
                      <a16:creationId xmlns:a16="http://schemas.microsoft.com/office/drawing/2014/main" id="{7474D6FC-6AA8-4449-9B92-91D4CC16B9C1}"/>
                    </a:ext>
                  </a:extLst>
                </p:cNvPr>
                <p:cNvSpPr/>
                <p:nvPr/>
              </p:nvSpPr>
              <p:spPr>
                <a:xfrm>
                  <a:off x="8618964" y="2782895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5" name="Textfeld 24"/>
              <p:cNvSpPr txBox="1"/>
              <p:nvPr/>
            </p:nvSpPr>
            <p:spPr>
              <a:xfrm>
                <a:off x="1989414" y="3384256"/>
                <a:ext cx="7608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Leipzig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500112" y="3757385"/>
                <a:ext cx="8940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Dresden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642843" y="4643935"/>
                <a:ext cx="986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Chemnitz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8" name="Gruppieren 27"/>
              <p:cNvGrpSpPr/>
              <p:nvPr/>
            </p:nvGrpSpPr>
            <p:grpSpPr>
              <a:xfrm>
                <a:off x="2087116" y="2805387"/>
                <a:ext cx="360000" cy="360000"/>
                <a:chOff x="2196020" y="2406921"/>
                <a:chExt cx="360000" cy="360000"/>
              </a:xfrm>
            </p:grpSpPr>
            <p:sp>
              <p:nvSpPr>
                <p:cNvPr id="44" name="Träne 43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" name="Gruppieren 28"/>
              <p:cNvGrpSpPr/>
              <p:nvPr/>
            </p:nvGrpSpPr>
            <p:grpSpPr>
              <a:xfrm>
                <a:off x="2493941" y="2709879"/>
                <a:ext cx="360000" cy="360000"/>
                <a:chOff x="2227118" y="2465593"/>
                <a:chExt cx="360000" cy="360000"/>
              </a:xfrm>
            </p:grpSpPr>
            <p:sp>
              <p:nvSpPr>
                <p:cNvPr id="42" name="Träne 41"/>
                <p:cNvSpPr/>
                <p:nvPr/>
              </p:nvSpPr>
              <p:spPr>
                <a:xfrm rot="8166767">
                  <a:off x="2227118" y="2465593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2325018" y="2557753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" name="Gruppieren 29"/>
              <p:cNvGrpSpPr/>
              <p:nvPr/>
            </p:nvGrpSpPr>
            <p:grpSpPr>
              <a:xfrm>
                <a:off x="2717354" y="2994790"/>
                <a:ext cx="360000" cy="360000"/>
                <a:chOff x="2196020" y="2406921"/>
                <a:chExt cx="360000" cy="360000"/>
              </a:xfrm>
            </p:grpSpPr>
            <p:sp>
              <p:nvSpPr>
                <p:cNvPr id="40" name="Träne 39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1" name="Gruppieren 30"/>
              <p:cNvGrpSpPr/>
              <p:nvPr/>
            </p:nvGrpSpPr>
            <p:grpSpPr>
              <a:xfrm>
                <a:off x="4453204" y="3064050"/>
                <a:ext cx="360000" cy="360000"/>
                <a:chOff x="2196020" y="2406921"/>
                <a:chExt cx="360000" cy="360000"/>
              </a:xfrm>
            </p:grpSpPr>
            <p:sp>
              <p:nvSpPr>
                <p:cNvPr id="38" name="Träne 37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2" name="Gruppieren 31"/>
              <p:cNvGrpSpPr/>
              <p:nvPr/>
            </p:nvGrpSpPr>
            <p:grpSpPr>
              <a:xfrm>
                <a:off x="4892438" y="3183720"/>
                <a:ext cx="360000" cy="360000"/>
                <a:chOff x="2196020" y="2406921"/>
                <a:chExt cx="360000" cy="360000"/>
              </a:xfrm>
            </p:grpSpPr>
            <p:sp>
              <p:nvSpPr>
                <p:cNvPr id="36" name="Träne 35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33" name="Gerader Verbinder 32"/>
              <p:cNvCxnSpPr>
                <a:stCxn id="49" idx="6"/>
                <a:endCxn id="47" idx="2"/>
              </p:cNvCxnSpPr>
              <p:nvPr/>
            </p:nvCxnSpPr>
            <p:spPr>
              <a:xfrm>
                <a:off x="2678297" y="3305832"/>
                <a:ext cx="1960455" cy="33984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>
                <a:stCxn id="49" idx="5"/>
                <a:endCxn id="48" idx="1"/>
              </p:cNvCxnSpPr>
              <p:nvPr/>
            </p:nvCxnSpPr>
            <p:spPr>
              <a:xfrm>
                <a:off x="2633133" y="3407909"/>
                <a:ext cx="416259" cy="1005333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>
                <a:stCxn id="48" idx="7"/>
                <a:endCxn id="47" idx="3"/>
              </p:cNvCxnSpPr>
              <p:nvPr/>
            </p:nvCxnSpPr>
            <p:spPr>
              <a:xfrm flipV="1">
                <a:off x="3267469" y="3747751"/>
                <a:ext cx="1416451" cy="665492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ieren 11"/>
            <p:cNvGrpSpPr/>
            <p:nvPr/>
          </p:nvGrpSpPr>
          <p:grpSpPr>
            <a:xfrm>
              <a:off x="3226710" y="3298531"/>
              <a:ext cx="360000" cy="360000"/>
              <a:chOff x="1495125" y="2097191"/>
              <a:chExt cx="360000" cy="360000"/>
            </a:xfrm>
          </p:grpSpPr>
          <p:sp>
            <p:nvSpPr>
              <p:cNvPr id="22" name="Träne 21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5330133" y="3465995"/>
              <a:ext cx="360000" cy="360000"/>
              <a:chOff x="1495125" y="2097191"/>
              <a:chExt cx="360000" cy="360000"/>
            </a:xfrm>
          </p:grpSpPr>
          <p:sp>
            <p:nvSpPr>
              <p:cNvPr id="20" name="Träne 19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711046" y="4261646"/>
              <a:ext cx="360000" cy="360000"/>
              <a:chOff x="1495125" y="2097191"/>
              <a:chExt cx="360000" cy="360000"/>
            </a:xfrm>
          </p:grpSpPr>
          <p:sp>
            <p:nvSpPr>
              <p:cNvPr id="18" name="Träne 17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2994352" y="3145891"/>
              <a:ext cx="360000" cy="360000"/>
              <a:chOff x="1495125" y="2097191"/>
              <a:chExt cx="360000" cy="360000"/>
            </a:xfrm>
          </p:grpSpPr>
          <p:sp>
            <p:nvSpPr>
              <p:cNvPr id="16" name="Träne 15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847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7"/>
          <p:cNvSpPr/>
          <p:nvPr/>
        </p:nvSpPr>
        <p:spPr bwMode="auto">
          <a:xfrm>
            <a:off x="739774" y="6466809"/>
            <a:ext cx="9727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GMP: Good Manufacturing Practice	NK: Natural Killer cells	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induced pluripotent stem cells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739774" y="0"/>
            <a:ext cx="7772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competences</a:t>
            </a:r>
          </a:p>
        </p:txBody>
      </p:sp>
      <p:sp>
        <p:nvSpPr>
          <p:cNvPr id="8" name="Rechteck 7"/>
          <p:cNvSpPr/>
          <p:nvPr/>
        </p:nvSpPr>
        <p:spPr>
          <a:xfrm>
            <a:off x="757285" y="1439084"/>
            <a:ext cx="77551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8AC9A"/>
                </a:solidFill>
              </a:rPr>
              <a:t>Innovation: Technologies developed and patented in Saxony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UniCAR system and genome editing (designer recombinases)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gene transfer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Computer-aided receptor and antigen design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8AC9A"/>
                </a:solidFill>
              </a:rPr>
              <a:t>Europe's largest academic GMP manufacturing facility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 ATMP (CAR-T-/ CAR-NK cells,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macrophages ...)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patent portfolio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GMP training center (for industry and academia)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8AC9A"/>
                </a:solidFill>
              </a:rPr>
              <a:t>Clinical networks - therapies with living drugs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CAR-T cells from Saxony: 5 years from lab to patient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Regulatory studies, health research center, EU-wide ATMP networks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8588558" y="2943082"/>
            <a:ext cx="2823038" cy="2090868"/>
            <a:chOff x="2244908" y="2403640"/>
            <a:chExt cx="5053664" cy="3852016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2244908" y="2403640"/>
              <a:ext cx="5053664" cy="3852016"/>
              <a:chOff x="1534874" y="2206995"/>
              <a:chExt cx="5053664" cy="3852016"/>
            </a:xfrm>
          </p:grpSpPr>
          <p:grpSp>
            <p:nvGrpSpPr>
              <p:cNvPr id="24" name="Gruppieren 23"/>
              <p:cNvGrpSpPr/>
              <p:nvPr/>
            </p:nvGrpSpPr>
            <p:grpSpPr>
              <a:xfrm>
                <a:off x="1534874" y="2206995"/>
                <a:ext cx="5053664" cy="3852016"/>
                <a:chOff x="8143677" y="2259742"/>
                <a:chExt cx="2876504" cy="2111303"/>
              </a:xfrm>
            </p:grpSpPr>
            <p:sp>
              <p:nvSpPr>
                <p:cNvPr id="46" name="Freeform: Shape 72">
                  <a:extLst>
                    <a:ext uri="{FF2B5EF4-FFF2-40B4-BE49-F238E27FC236}">
                      <a16:creationId xmlns:a16="http://schemas.microsoft.com/office/drawing/2014/main" id="{1876DEAE-C73F-498F-BF1E-A55D37447C06}"/>
                    </a:ext>
                  </a:extLst>
                </p:cNvPr>
                <p:cNvSpPr/>
                <p:nvPr/>
              </p:nvSpPr>
              <p:spPr>
                <a:xfrm>
                  <a:off x="8143677" y="2259742"/>
                  <a:ext cx="2876504" cy="2111303"/>
                </a:xfrm>
                <a:custGeom>
                  <a:avLst/>
                  <a:gdLst>
                    <a:gd name="connsiteX0" fmla="*/ 333711 w 2876504"/>
                    <a:gd name="connsiteY0" fmla="*/ 163414 h 2111303"/>
                    <a:gd name="connsiteX1" fmla="*/ 460232 w 2876504"/>
                    <a:gd name="connsiteY1" fmla="*/ 134659 h 2111303"/>
                    <a:gd name="connsiteX2" fmla="*/ 534994 w 2876504"/>
                    <a:gd name="connsiteY2" fmla="*/ 100153 h 2111303"/>
                    <a:gd name="connsiteX3" fmla="*/ 609756 w 2876504"/>
                    <a:gd name="connsiteY3" fmla="*/ 100153 h 2111303"/>
                    <a:gd name="connsiteX4" fmla="*/ 707522 w 2876504"/>
                    <a:gd name="connsiteY4" fmla="*/ 42644 h 2111303"/>
                    <a:gd name="connsiteX5" fmla="*/ 736277 w 2876504"/>
                    <a:gd name="connsiteY5" fmla="*/ 19640 h 2111303"/>
                    <a:gd name="connsiteX6" fmla="*/ 822541 w 2876504"/>
                    <a:gd name="connsiteY6" fmla="*/ 19640 h 2111303"/>
                    <a:gd name="connsiteX7" fmla="*/ 897304 w 2876504"/>
                    <a:gd name="connsiteY7" fmla="*/ 2387 h 2111303"/>
                    <a:gd name="connsiteX8" fmla="*/ 943311 w 2876504"/>
                    <a:gd name="connsiteY8" fmla="*/ 19640 h 2111303"/>
                    <a:gd name="connsiteX9" fmla="*/ 1000821 w 2876504"/>
                    <a:gd name="connsiteY9" fmla="*/ 2387 h 2111303"/>
                    <a:gd name="connsiteX10" fmla="*/ 1133092 w 2876504"/>
                    <a:gd name="connsiteY10" fmla="*/ 82900 h 2111303"/>
                    <a:gd name="connsiteX11" fmla="*/ 1202104 w 2876504"/>
                    <a:gd name="connsiteY11" fmla="*/ 157663 h 2111303"/>
                    <a:gd name="connsiteX12" fmla="*/ 1225107 w 2876504"/>
                    <a:gd name="connsiteY12" fmla="*/ 232425 h 2111303"/>
                    <a:gd name="connsiteX13" fmla="*/ 1225107 w 2876504"/>
                    <a:gd name="connsiteY13" fmla="*/ 335942 h 2111303"/>
                    <a:gd name="connsiteX14" fmla="*/ 1248111 w 2876504"/>
                    <a:gd name="connsiteY14" fmla="*/ 370448 h 2111303"/>
                    <a:gd name="connsiteX15" fmla="*/ 1305621 w 2876504"/>
                    <a:gd name="connsiteY15" fmla="*/ 301436 h 2111303"/>
                    <a:gd name="connsiteX16" fmla="*/ 1357379 w 2876504"/>
                    <a:gd name="connsiteY16" fmla="*/ 289934 h 2111303"/>
                    <a:gd name="connsiteX17" fmla="*/ 1414888 w 2876504"/>
                    <a:gd name="connsiteY17" fmla="*/ 295685 h 2111303"/>
                    <a:gd name="connsiteX18" fmla="*/ 1547160 w 2876504"/>
                    <a:gd name="connsiteY18" fmla="*/ 364697 h 2111303"/>
                    <a:gd name="connsiteX19" fmla="*/ 1708187 w 2876504"/>
                    <a:gd name="connsiteY19" fmla="*/ 370448 h 2111303"/>
                    <a:gd name="connsiteX20" fmla="*/ 1851960 w 2876504"/>
                    <a:gd name="connsiteY20" fmla="*/ 341693 h 2111303"/>
                    <a:gd name="connsiteX21" fmla="*/ 1892217 w 2876504"/>
                    <a:gd name="connsiteY21" fmla="*/ 335942 h 2111303"/>
                    <a:gd name="connsiteX22" fmla="*/ 1955477 w 2876504"/>
                    <a:gd name="connsiteY22" fmla="*/ 180666 h 2111303"/>
                    <a:gd name="connsiteX23" fmla="*/ 1978481 w 2876504"/>
                    <a:gd name="connsiteY23" fmla="*/ 128908 h 2111303"/>
                    <a:gd name="connsiteX24" fmla="*/ 2064745 w 2876504"/>
                    <a:gd name="connsiteY24" fmla="*/ 117406 h 2111303"/>
                    <a:gd name="connsiteX25" fmla="*/ 2191266 w 2876504"/>
                    <a:gd name="connsiteY25" fmla="*/ 134659 h 2111303"/>
                    <a:gd name="connsiteX26" fmla="*/ 2312036 w 2876504"/>
                    <a:gd name="connsiteY26" fmla="*/ 88651 h 2111303"/>
                    <a:gd name="connsiteX27" fmla="*/ 2386798 w 2876504"/>
                    <a:gd name="connsiteY27" fmla="*/ 59897 h 2111303"/>
                    <a:gd name="connsiteX28" fmla="*/ 2438556 w 2876504"/>
                    <a:gd name="connsiteY28" fmla="*/ 54146 h 2111303"/>
                    <a:gd name="connsiteX29" fmla="*/ 2542073 w 2876504"/>
                    <a:gd name="connsiteY29" fmla="*/ 88651 h 2111303"/>
                    <a:gd name="connsiteX30" fmla="*/ 2639839 w 2876504"/>
                    <a:gd name="connsiteY30" fmla="*/ 134659 h 2111303"/>
                    <a:gd name="connsiteX31" fmla="*/ 2789364 w 2876504"/>
                    <a:gd name="connsiteY31" fmla="*/ 169165 h 2111303"/>
                    <a:gd name="connsiteX32" fmla="*/ 2823870 w 2876504"/>
                    <a:gd name="connsiteY32" fmla="*/ 289934 h 2111303"/>
                    <a:gd name="connsiteX33" fmla="*/ 2869877 w 2876504"/>
                    <a:gd name="connsiteY33" fmla="*/ 416455 h 2111303"/>
                    <a:gd name="connsiteX34" fmla="*/ 2875628 w 2876504"/>
                    <a:gd name="connsiteY34" fmla="*/ 468214 h 2111303"/>
                    <a:gd name="connsiteX35" fmla="*/ 2864126 w 2876504"/>
                    <a:gd name="connsiteY35" fmla="*/ 629240 h 2111303"/>
                    <a:gd name="connsiteX36" fmla="*/ 2823870 w 2876504"/>
                    <a:gd name="connsiteY36" fmla="*/ 813270 h 2111303"/>
                    <a:gd name="connsiteX37" fmla="*/ 2743356 w 2876504"/>
                    <a:gd name="connsiteY37" fmla="*/ 1026055 h 2111303"/>
                    <a:gd name="connsiteX38" fmla="*/ 2691598 w 2876504"/>
                    <a:gd name="connsiteY38" fmla="*/ 1112319 h 2111303"/>
                    <a:gd name="connsiteX39" fmla="*/ 2634088 w 2876504"/>
                    <a:gd name="connsiteY39" fmla="*/ 1141074 h 2111303"/>
                    <a:gd name="connsiteX40" fmla="*/ 2507568 w 2876504"/>
                    <a:gd name="connsiteY40" fmla="*/ 1100817 h 2111303"/>
                    <a:gd name="connsiteX41" fmla="*/ 2455809 w 2876504"/>
                    <a:gd name="connsiteY41" fmla="*/ 1014553 h 2111303"/>
                    <a:gd name="connsiteX42" fmla="*/ 2421304 w 2876504"/>
                    <a:gd name="connsiteY42" fmla="*/ 945542 h 2111303"/>
                    <a:gd name="connsiteX43" fmla="*/ 2421304 w 2876504"/>
                    <a:gd name="connsiteY43" fmla="*/ 876531 h 2111303"/>
                    <a:gd name="connsiteX44" fmla="*/ 2317787 w 2876504"/>
                    <a:gd name="connsiteY44" fmla="*/ 876531 h 2111303"/>
                    <a:gd name="connsiteX45" fmla="*/ 2260277 w 2876504"/>
                    <a:gd name="connsiteY45" fmla="*/ 853527 h 2111303"/>
                    <a:gd name="connsiteX46" fmla="*/ 2231522 w 2876504"/>
                    <a:gd name="connsiteY46" fmla="*/ 899534 h 2111303"/>
                    <a:gd name="connsiteX47" fmla="*/ 2323538 w 2876504"/>
                    <a:gd name="connsiteY47" fmla="*/ 939791 h 2111303"/>
                    <a:gd name="connsiteX48" fmla="*/ 2340790 w 2876504"/>
                    <a:gd name="connsiteY48" fmla="*/ 1008802 h 2111303"/>
                    <a:gd name="connsiteX49" fmla="*/ 2214270 w 2876504"/>
                    <a:gd name="connsiteY49" fmla="*/ 1049059 h 2111303"/>
                    <a:gd name="connsiteX50" fmla="*/ 2145258 w 2876504"/>
                    <a:gd name="connsiteY50" fmla="*/ 1112319 h 2111303"/>
                    <a:gd name="connsiteX51" fmla="*/ 1989983 w 2876504"/>
                    <a:gd name="connsiteY51" fmla="*/ 1175580 h 2111303"/>
                    <a:gd name="connsiteX52" fmla="*/ 1915221 w 2876504"/>
                    <a:gd name="connsiteY52" fmla="*/ 1221587 h 2111303"/>
                    <a:gd name="connsiteX53" fmla="*/ 1857711 w 2876504"/>
                    <a:gd name="connsiteY53" fmla="*/ 1290598 h 2111303"/>
                    <a:gd name="connsiteX54" fmla="*/ 1667930 w 2876504"/>
                    <a:gd name="connsiteY54" fmla="*/ 1307851 h 2111303"/>
                    <a:gd name="connsiteX55" fmla="*/ 1581666 w 2876504"/>
                    <a:gd name="connsiteY55" fmla="*/ 1325104 h 2111303"/>
                    <a:gd name="connsiteX56" fmla="*/ 1547160 w 2876504"/>
                    <a:gd name="connsiteY56" fmla="*/ 1422870 h 2111303"/>
                    <a:gd name="connsiteX57" fmla="*/ 1489651 w 2876504"/>
                    <a:gd name="connsiteY57" fmla="*/ 1486131 h 2111303"/>
                    <a:gd name="connsiteX58" fmla="*/ 1403387 w 2876504"/>
                    <a:gd name="connsiteY58" fmla="*/ 1463127 h 2111303"/>
                    <a:gd name="connsiteX59" fmla="*/ 1357379 w 2876504"/>
                    <a:gd name="connsiteY59" fmla="*/ 1497632 h 2111303"/>
                    <a:gd name="connsiteX60" fmla="*/ 1322873 w 2876504"/>
                    <a:gd name="connsiteY60" fmla="*/ 1532138 h 2111303"/>
                    <a:gd name="connsiteX61" fmla="*/ 1271115 w 2876504"/>
                    <a:gd name="connsiteY61" fmla="*/ 1618402 h 2111303"/>
                    <a:gd name="connsiteX62" fmla="*/ 1184851 w 2876504"/>
                    <a:gd name="connsiteY62" fmla="*/ 1629904 h 2111303"/>
                    <a:gd name="connsiteX63" fmla="*/ 1133092 w 2876504"/>
                    <a:gd name="connsiteY63" fmla="*/ 1635655 h 2111303"/>
                    <a:gd name="connsiteX64" fmla="*/ 1092836 w 2876504"/>
                    <a:gd name="connsiteY64" fmla="*/ 1733421 h 2111303"/>
                    <a:gd name="connsiteX65" fmla="*/ 1023824 w 2876504"/>
                    <a:gd name="connsiteY65" fmla="*/ 1779429 h 2111303"/>
                    <a:gd name="connsiteX66" fmla="*/ 926058 w 2876504"/>
                    <a:gd name="connsiteY66" fmla="*/ 1733421 h 2111303"/>
                    <a:gd name="connsiteX67" fmla="*/ 874300 w 2876504"/>
                    <a:gd name="connsiteY67" fmla="*/ 1750674 h 2111303"/>
                    <a:gd name="connsiteX68" fmla="*/ 816790 w 2876504"/>
                    <a:gd name="connsiteY68" fmla="*/ 1790931 h 2111303"/>
                    <a:gd name="connsiteX69" fmla="*/ 736277 w 2876504"/>
                    <a:gd name="connsiteY69" fmla="*/ 1773678 h 2111303"/>
                    <a:gd name="connsiteX70" fmla="*/ 632760 w 2876504"/>
                    <a:gd name="connsiteY70" fmla="*/ 1808183 h 2111303"/>
                    <a:gd name="connsiteX71" fmla="*/ 569500 w 2876504"/>
                    <a:gd name="connsiteY71" fmla="*/ 1917451 h 2111303"/>
                    <a:gd name="connsiteX72" fmla="*/ 523492 w 2876504"/>
                    <a:gd name="connsiteY72" fmla="*/ 1951957 h 2111303"/>
                    <a:gd name="connsiteX73" fmla="*/ 517741 w 2876504"/>
                    <a:gd name="connsiteY73" fmla="*/ 2101481 h 2111303"/>
                    <a:gd name="connsiteX74" fmla="*/ 396971 w 2876504"/>
                    <a:gd name="connsiteY74" fmla="*/ 2084229 h 2111303"/>
                    <a:gd name="connsiteX75" fmla="*/ 362466 w 2876504"/>
                    <a:gd name="connsiteY75" fmla="*/ 1980712 h 2111303"/>
                    <a:gd name="connsiteX76" fmla="*/ 299205 w 2876504"/>
                    <a:gd name="connsiteY76" fmla="*/ 1911700 h 2111303"/>
                    <a:gd name="connsiteX77" fmla="*/ 195688 w 2876504"/>
                    <a:gd name="connsiteY77" fmla="*/ 1900198 h 2111303"/>
                    <a:gd name="connsiteX78" fmla="*/ 92171 w 2876504"/>
                    <a:gd name="connsiteY78" fmla="*/ 1813934 h 2111303"/>
                    <a:gd name="connsiteX79" fmla="*/ 40413 w 2876504"/>
                    <a:gd name="connsiteY79" fmla="*/ 1721919 h 2111303"/>
                    <a:gd name="connsiteX80" fmla="*/ 28911 w 2876504"/>
                    <a:gd name="connsiteY80" fmla="*/ 1675912 h 2111303"/>
                    <a:gd name="connsiteX81" fmla="*/ 69168 w 2876504"/>
                    <a:gd name="connsiteY81" fmla="*/ 1647157 h 2111303"/>
                    <a:gd name="connsiteX82" fmla="*/ 156 w 2876504"/>
                    <a:gd name="connsiteY82" fmla="*/ 1583897 h 2111303"/>
                    <a:gd name="connsiteX83" fmla="*/ 92171 w 2876504"/>
                    <a:gd name="connsiteY83" fmla="*/ 1486131 h 2111303"/>
                    <a:gd name="connsiteX84" fmla="*/ 178436 w 2876504"/>
                    <a:gd name="connsiteY84" fmla="*/ 1417119 h 2111303"/>
                    <a:gd name="connsiteX85" fmla="*/ 218692 w 2876504"/>
                    <a:gd name="connsiteY85" fmla="*/ 1468878 h 2111303"/>
                    <a:gd name="connsiteX86" fmla="*/ 281953 w 2876504"/>
                    <a:gd name="connsiteY86" fmla="*/ 1440123 h 2111303"/>
                    <a:gd name="connsiteX87" fmla="*/ 350964 w 2876504"/>
                    <a:gd name="connsiteY87" fmla="*/ 1411368 h 2111303"/>
                    <a:gd name="connsiteX88" fmla="*/ 362466 w 2876504"/>
                    <a:gd name="connsiteY88" fmla="*/ 1376863 h 2111303"/>
                    <a:gd name="connsiteX89" fmla="*/ 333711 w 2876504"/>
                    <a:gd name="connsiteY89" fmla="*/ 1313602 h 2111303"/>
                    <a:gd name="connsiteX90" fmla="*/ 333711 w 2876504"/>
                    <a:gd name="connsiteY90" fmla="*/ 1256093 h 2111303"/>
                    <a:gd name="connsiteX91" fmla="*/ 356715 w 2876504"/>
                    <a:gd name="connsiteY91" fmla="*/ 1175580 h 2111303"/>
                    <a:gd name="connsiteX92" fmla="*/ 488987 w 2876504"/>
                    <a:gd name="connsiteY92" fmla="*/ 1112319 h 2111303"/>
                    <a:gd name="connsiteX93" fmla="*/ 615507 w 2876504"/>
                    <a:gd name="connsiteY93" fmla="*/ 1054810 h 2111303"/>
                    <a:gd name="connsiteX94" fmla="*/ 661515 w 2876504"/>
                    <a:gd name="connsiteY94" fmla="*/ 1037557 h 2111303"/>
                    <a:gd name="connsiteX95" fmla="*/ 655764 w 2876504"/>
                    <a:gd name="connsiteY95" fmla="*/ 1003051 h 2111303"/>
                    <a:gd name="connsiteX96" fmla="*/ 604005 w 2876504"/>
                    <a:gd name="connsiteY96" fmla="*/ 985798 h 2111303"/>
                    <a:gd name="connsiteX97" fmla="*/ 581002 w 2876504"/>
                    <a:gd name="connsiteY97" fmla="*/ 945542 h 2111303"/>
                    <a:gd name="connsiteX98" fmla="*/ 546496 w 2876504"/>
                    <a:gd name="connsiteY98" fmla="*/ 893783 h 2111303"/>
                    <a:gd name="connsiteX99" fmla="*/ 465983 w 2876504"/>
                    <a:gd name="connsiteY99" fmla="*/ 882281 h 2111303"/>
                    <a:gd name="connsiteX100" fmla="*/ 385470 w 2876504"/>
                    <a:gd name="connsiteY100" fmla="*/ 870780 h 2111303"/>
                    <a:gd name="connsiteX101" fmla="*/ 304956 w 2876504"/>
                    <a:gd name="connsiteY101" fmla="*/ 836274 h 2111303"/>
                    <a:gd name="connsiteX102" fmla="*/ 258949 w 2876504"/>
                    <a:gd name="connsiteY102" fmla="*/ 738508 h 2111303"/>
                    <a:gd name="connsiteX103" fmla="*/ 270451 w 2876504"/>
                    <a:gd name="connsiteY103" fmla="*/ 669497 h 2111303"/>
                    <a:gd name="connsiteX104" fmla="*/ 241696 w 2876504"/>
                    <a:gd name="connsiteY104" fmla="*/ 594734 h 2111303"/>
                    <a:gd name="connsiteX105" fmla="*/ 230194 w 2876504"/>
                    <a:gd name="connsiteY105" fmla="*/ 508470 h 2111303"/>
                    <a:gd name="connsiteX106" fmla="*/ 247447 w 2876504"/>
                    <a:gd name="connsiteY106" fmla="*/ 462463 h 2111303"/>
                    <a:gd name="connsiteX107" fmla="*/ 247447 w 2876504"/>
                    <a:gd name="connsiteY107" fmla="*/ 393451 h 2111303"/>
                    <a:gd name="connsiteX108" fmla="*/ 207190 w 2876504"/>
                    <a:gd name="connsiteY108" fmla="*/ 335942 h 2111303"/>
                    <a:gd name="connsiteX109" fmla="*/ 247447 w 2876504"/>
                    <a:gd name="connsiteY109" fmla="*/ 220923 h 2111303"/>
                    <a:gd name="connsiteX110" fmla="*/ 333711 w 2876504"/>
                    <a:gd name="connsiteY110" fmla="*/ 163414 h 211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2876504" h="2111303">
                      <a:moveTo>
                        <a:pt x="333711" y="163414"/>
                      </a:moveTo>
                      <a:cubicBezTo>
                        <a:pt x="369175" y="149037"/>
                        <a:pt x="426685" y="145202"/>
                        <a:pt x="460232" y="134659"/>
                      </a:cubicBezTo>
                      <a:cubicBezTo>
                        <a:pt x="493779" y="124116"/>
                        <a:pt x="510073" y="105904"/>
                        <a:pt x="534994" y="100153"/>
                      </a:cubicBezTo>
                      <a:cubicBezTo>
                        <a:pt x="559915" y="94402"/>
                        <a:pt x="581001" y="109738"/>
                        <a:pt x="609756" y="100153"/>
                      </a:cubicBezTo>
                      <a:cubicBezTo>
                        <a:pt x="638511" y="90568"/>
                        <a:pt x="686435" y="56063"/>
                        <a:pt x="707522" y="42644"/>
                      </a:cubicBezTo>
                      <a:cubicBezTo>
                        <a:pt x="728609" y="29225"/>
                        <a:pt x="717107" y="23474"/>
                        <a:pt x="736277" y="19640"/>
                      </a:cubicBezTo>
                      <a:cubicBezTo>
                        <a:pt x="755447" y="15806"/>
                        <a:pt x="795703" y="22515"/>
                        <a:pt x="822541" y="19640"/>
                      </a:cubicBezTo>
                      <a:cubicBezTo>
                        <a:pt x="849379" y="16765"/>
                        <a:pt x="877176" y="2387"/>
                        <a:pt x="897304" y="2387"/>
                      </a:cubicBezTo>
                      <a:cubicBezTo>
                        <a:pt x="917432" y="2387"/>
                        <a:pt x="926058" y="19640"/>
                        <a:pt x="943311" y="19640"/>
                      </a:cubicBezTo>
                      <a:cubicBezTo>
                        <a:pt x="960564" y="19640"/>
                        <a:pt x="969191" y="-8156"/>
                        <a:pt x="1000821" y="2387"/>
                      </a:cubicBezTo>
                      <a:cubicBezTo>
                        <a:pt x="1032451" y="12930"/>
                        <a:pt x="1099545" y="57021"/>
                        <a:pt x="1133092" y="82900"/>
                      </a:cubicBezTo>
                      <a:cubicBezTo>
                        <a:pt x="1166639" y="108779"/>
                        <a:pt x="1186768" y="132742"/>
                        <a:pt x="1202104" y="157663"/>
                      </a:cubicBezTo>
                      <a:cubicBezTo>
                        <a:pt x="1217440" y="182584"/>
                        <a:pt x="1221273" y="202712"/>
                        <a:pt x="1225107" y="232425"/>
                      </a:cubicBezTo>
                      <a:cubicBezTo>
                        <a:pt x="1228941" y="262138"/>
                        <a:pt x="1221273" y="312938"/>
                        <a:pt x="1225107" y="335942"/>
                      </a:cubicBezTo>
                      <a:cubicBezTo>
                        <a:pt x="1228941" y="358946"/>
                        <a:pt x="1234692" y="376199"/>
                        <a:pt x="1248111" y="370448"/>
                      </a:cubicBezTo>
                      <a:cubicBezTo>
                        <a:pt x="1261530" y="364697"/>
                        <a:pt x="1287410" y="314855"/>
                        <a:pt x="1305621" y="301436"/>
                      </a:cubicBezTo>
                      <a:cubicBezTo>
                        <a:pt x="1323832" y="288017"/>
                        <a:pt x="1339168" y="290892"/>
                        <a:pt x="1357379" y="289934"/>
                      </a:cubicBezTo>
                      <a:cubicBezTo>
                        <a:pt x="1375590" y="288976"/>
                        <a:pt x="1383258" y="283224"/>
                        <a:pt x="1414888" y="295685"/>
                      </a:cubicBezTo>
                      <a:cubicBezTo>
                        <a:pt x="1446518" y="308146"/>
                        <a:pt x="1498277" y="352236"/>
                        <a:pt x="1547160" y="364697"/>
                      </a:cubicBezTo>
                      <a:cubicBezTo>
                        <a:pt x="1596043" y="377158"/>
                        <a:pt x="1657387" y="374282"/>
                        <a:pt x="1708187" y="370448"/>
                      </a:cubicBezTo>
                      <a:cubicBezTo>
                        <a:pt x="1758987" y="366614"/>
                        <a:pt x="1821288" y="347444"/>
                        <a:pt x="1851960" y="341693"/>
                      </a:cubicBezTo>
                      <a:cubicBezTo>
                        <a:pt x="1882632" y="335942"/>
                        <a:pt x="1874964" y="362780"/>
                        <a:pt x="1892217" y="335942"/>
                      </a:cubicBezTo>
                      <a:cubicBezTo>
                        <a:pt x="1909470" y="309104"/>
                        <a:pt x="1941100" y="215172"/>
                        <a:pt x="1955477" y="180666"/>
                      </a:cubicBezTo>
                      <a:cubicBezTo>
                        <a:pt x="1969854" y="146160"/>
                        <a:pt x="1960270" y="139451"/>
                        <a:pt x="1978481" y="128908"/>
                      </a:cubicBezTo>
                      <a:cubicBezTo>
                        <a:pt x="1996692" y="118365"/>
                        <a:pt x="2029281" y="116448"/>
                        <a:pt x="2064745" y="117406"/>
                      </a:cubicBezTo>
                      <a:cubicBezTo>
                        <a:pt x="2100209" y="118364"/>
                        <a:pt x="2150051" y="139451"/>
                        <a:pt x="2191266" y="134659"/>
                      </a:cubicBezTo>
                      <a:cubicBezTo>
                        <a:pt x="2232481" y="129867"/>
                        <a:pt x="2312036" y="88651"/>
                        <a:pt x="2312036" y="88651"/>
                      </a:cubicBezTo>
                      <a:cubicBezTo>
                        <a:pt x="2344625" y="76191"/>
                        <a:pt x="2365711" y="65648"/>
                        <a:pt x="2386798" y="59897"/>
                      </a:cubicBezTo>
                      <a:cubicBezTo>
                        <a:pt x="2407885" y="54146"/>
                        <a:pt x="2412677" y="49354"/>
                        <a:pt x="2438556" y="54146"/>
                      </a:cubicBezTo>
                      <a:cubicBezTo>
                        <a:pt x="2464435" y="58938"/>
                        <a:pt x="2508526" y="75232"/>
                        <a:pt x="2542073" y="88651"/>
                      </a:cubicBezTo>
                      <a:cubicBezTo>
                        <a:pt x="2575620" y="102070"/>
                        <a:pt x="2598624" y="121240"/>
                        <a:pt x="2639839" y="134659"/>
                      </a:cubicBezTo>
                      <a:cubicBezTo>
                        <a:pt x="2681054" y="148078"/>
                        <a:pt x="2758692" y="143286"/>
                        <a:pt x="2789364" y="169165"/>
                      </a:cubicBezTo>
                      <a:cubicBezTo>
                        <a:pt x="2820036" y="195044"/>
                        <a:pt x="2810451" y="248719"/>
                        <a:pt x="2823870" y="289934"/>
                      </a:cubicBezTo>
                      <a:cubicBezTo>
                        <a:pt x="2837289" y="331149"/>
                        <a:pt x="2861251" y="386742"/>
                        <a:pt x="2869877" y="416455"/>
                      </a:cubicBezTo>
                      <a:cubicBezTo>
                        <a:pt x="2878503" y="446168"/>
                        <a:pt x="2876586" y="432750"/>
                        <a:pt x="2875628" y="468214"/>
                      </a:cubicBezTo>
                      <a:cubicBezTo>
                        <a:pt x="2874670" y="503678"/>
                        <a:pt x="2872752" y="571731"/>
                        <a:pt x="2864126" y="629240"/>
                      </a:cubicBezTo>
                      <a:cubicBezTo>
                        <a:pt x="2855500" y="686749"/>
                        <a:pt x="2843998" y="747134"/>
                        <a:pt x="2823870" y="813270"/>
                      </a:cubicBezTo>
                      <a:cubicBezTo>
                        <a:pt x="2803742" y="879406"/>
                        <a:pt x="2765401" y="976214"/>
                        <a:pt x="2743356" y="1026055"/>
                      </a:cubicBezTo>
                      <a:cubicBezTo>
                        <a:pt x="2721311" y="1075897"/>
                        <a:pt x="2709809" y="1093149"/>
                        <a:pt x="2691598" y="1112319"/>
                      </a:cubicBezTo>
                      <a:cubicBezTo>
                        <a:pt x="2673387" y="1131489"/>
                        <a:pt x="2664760" y="1142991"/>
                        <a:pt x="2634088" y="1141074"/>
                      </a:cubicBezTo>
                      <a:cubicBezTo>
                        <a:pt x="2603416" y="1139157"/>
                        <a:pt x="2537281" y="1121904"/>
                        <a:pt x="2507568" y="1100817"/>
                      </a:cubicBezTo>
                      <a:cubicBezTo>
                        <a:pt x="2477855" y="1079730"/>
                        <a:pt x="2470186" y="1040432"/>
                        <a:pt x="2455809" y="1014553"/>
                      </a:cubicBezTo>
                      <a:cubicBezTo>
                        <a:pt x="2441432" y="988674"/>
                        <a:pt x="2427055" y="968546"/>
                        <a:pt x="2421304" y="945542"/>
                      </a:cubicBezTo>
                      <a:cubicBezTo>
                        <a:pt x="2415553" y="922538"/>
                        <a:pt x="2438557" y="888033"/>
                        <a:pt x="2421304" y="876531"/>
                      </a:cubicBezTo>
                      <a:cubicBezTo>
                        <a:pt x="2404051" y="865029"/>
                        <a:pt x="2344625" y="880365"/>
                        <a:pt x="2317787" y="876531"/>
                      </a:cubicBezTo>
                      <a:cubicBezTo>
                        <a:pt x="2290949" y="872697"/>
                        <a:pt x="2274654" y="849693"/>
                        <a:pt x="2260277" y="853527"/>
                      </a:cubicBezTo>
                      <a:cubicBezTo>
                        <a:pt x="2245900" y="857361"/>
                        <a:pt x="2220979" y="885157"/>
                        <a:pt x="2231522" y="899534"/>
                      </a:cubicBezTo>
                      <a:cubicBezTo>
                        <a:pt x="2242066" y="913911"/>
                        <a:pt x="2305327" y="921580"/>
                        <a:pt x="2323538" y="939791"/>
                      </a:cubicBezTo>
                      <a:cubicBezTo>
                        <a:pt x="2341749" y="958002"/>
                        <a:pt x="2359001" y="990591"/>
                        <a:pt x="2340790" y="1008802"/>
                      </a:cubicBezTo>
                      <a:cubicBezTo>
                        <a:pt x="2322579" y="1027013"/>
                        <a:pt x="2246859" y="1031806"/>
                        <a:pt x="2214270" y="1049059"/>
                      </a:cubicBezTo>
                      <a:cubicBezTo>
                        <a:pt x="2181681" y="1066312"/>
                        <a:pt x="2182639" y="1091232"/>
                        <a:pt x="2145258" y="1112319"/>
                      </a:cubicBezTo>
                      <a:cubicBezTo>
                        <a:pt x="2107877" y="1133406"/>
                        <a:pt x="2028322" y="1157369"/>
                        <a:pt x="1989983" y="1175580"/>
                      </a:cubicBezTo>
                      <a:cubicBezTo>
                        <a:pt x="1951644" y="1193791"/>
                        <a:pt x="1937266" y="1202417"/>
                        <a:pt x="1915221" y="1221587"/>
                      </a:cubicBezTo>
                      <a:cubicBezTo>
                        <a:pt x="1893176" y="1240757"/>
                        <a:pt x="1898926" y="1276221"/>
                        <a:pt x="1857711" y="1290598"/>
                      </a:cubicBezTo>
                      <a:cubicBezTo>
                        <a:pt x="1816496" y="1304975"/>
                        <a:pt x="1713938" y="1302100"/>
                        <a:pt x="1667930" y="1307851"/>
                      </a:cubicBezTo>
                      <a:cubicBezTo>
                        <a:pt x="1621923" y="1313602"/>
                        <a:pt x="1601794" y="1305934"/>
                        <a:pt x="1581666" y="1325104"/>
                      </a:cubicBezTo>
                      <a:cubicBezTo>
                        <a:pt x="1561538" y="1344274"/>
                        <a:pt x="1562496" y="1396032"/>
                        <a:pt x="1547160" y="1422870"/>
                      </a:cubicBezTo>
                      <a:cubicBezTo>
                        <a:pt x="1531824" y="1449708"/>
                        <a:pt x="1513613" y="1479422"/>
                        <a:pt x="1489651" y="1486131"/>
                      </a:cubicBezTo>
                      <a:cubicBezTo>
                        <a:pt x="1465689" y="1492840"/>
                        <a:pt x="1425432" y="1461210"/>
                        <a:pt x="1403387" y="1463127"/>
                      </a:cubicBezTo>
                      <a:cubicBezTo>
                        <a:pt x="1381342" y="1465044"/>
                        <a:pt x="1370798" y="1486130"/>
                        <a:pt x="1357379" y="1497632"/>
                      </a:cubicBezTo>
                      <a:cubicBezTo>
                        <a:pt x="1343960" y="1509134"/>
                        <a:pt x="1337250" y="1512010"/>
                        <a:pt x="1322873" y="1532138"/>
                      </a:cubicBezTo>
                      <a:cubicBezTo>
                        <a:pt x="1308496" y="1552266"/>
                        <a:pt x="1294119" y="1602108"/>
                        <a:pt x="1271115" y="1618402"/>
                      </a:cubicBezTo>
                      <a:cubicBezTo>
                        <a:pt x="1248111" y="1634696"/>
                        <a:pt x="1207855" y="1627029"/>
                        <a:pt x="1184851" y="1629904"/>
                      </a:cubicBezTo>
                      <a:cubicBezTo>
                        <a:pt x="1161847" y="1632780"/>
                        <a:pt x="1148428" y="1618402"/>
                        <a:pt x="1133092" y="1635655"/>
                      </a:cubicBezTo>
                      <a:cubicBezTo>
                        <a:pt x="1117756" y="1652908"/>
                        <a:pt x="1111047" y="1709459"/>
                        <a:pt x="1092836" y="1733421"/>
                      </a:cubicBezTo>
                      <a:cubicBezTo>
                        <a:pt x="1074625" y="1757383"/>
                        <a:pt x="1051620" y="1779429"/>
                        <a:pt x="1023824" y="1779429"/>
                      </a:cubicBezTo>
                      <a:cubicBezTo>
                        <a:pt x="996028" y="1779429"/>
                        <a:pt x="950978" y="1738213"/>
                        <a:pt x="926058" y="1733421"/>
                      </a:cubicBezTo>
                      <a:cubicBezTo>
                        <a:pt x="901138" y="1728629"/>
                        <a:pt x="892511" y="1741089"/>
                        <a:pt x="874300" y="1750674"/>
                      </a:cubicBezTo>
                      <a:cubicBezTo>
                        <a:pt x="856089" y="1760259"/>
                        <a:pt x="839794" y="1787097"/>
                        <a:pt x="816790" y="1790931"/>
                      </a:cubicBezTo>
                      <a:cubicBezTo>
                        <a:pt x="793786" y="1794765"/>
                        <a:pt x="766949" y="1770803"/>
                        <a:pt x="736277" y="1773678"/>
                      </a:cubicBezTo>
                      <a:cubicBezTo>
                        <a:pt x="705605" y="1776553"/>
                        <a:pt x="660556" y="1784221"/>
                        <a:pt x="632760" y="1808183"/>
                      </a:cubicBezTo>
                      <a:cubicBezTo>
                        <a:pt x="604964" y="1832145"/>
                        <a:pt x="587711" y="1893489"/>
                        <a:pt x="569500" y="1917451"/>
                      </a:cubicBezTo>
                      <a:cubicBezTo>
                        <a:pt x="551289" y="1941413"/>
                        <a:pt x="532119" y="1921285"/>
                        <a:pt x="523492" y="1951957"/>
                      </a:cubicBezTo>
                      <a:cubicBezTo>
                        <a:pt x="514865" y="1982629"/>
                        <a:pt x="538828" y="2079436"/>
                        <a:pt x="517741" y="2101481"/>
                      </a:cubicBezTo>
                      <a:cubicBezTo>
                        <a:pt x="496654" y="2123526"/>
                        <a:pt x="422850" y="2104357"/>
                        <a:pt x="396971" y="2084229"/>
                      </a:cubicBezTo>
                      <a:cubicBezTo>
                        <a:pt x="371092" y="2064101"/>
                        <a:pt x="378760" y="2009467"/>
                        <a:pt x="362466" y="1980712"/>
                      </a:cubicBezTo>
                      <a:cubicBezTo>
                        <a:pt x="346172" y="1951957"/>
                        <a:pt x="327001" y="1925119"/>
                        <a:pt x="299205" y="1911700"/>
                      </a:cubicBezTo>
                      <a:cubicBezTo>
                        <a:pt x="271409" y="1898281"/>
                        <a:pt x="230194" y="1916492"/>
                        <a:pt x="195688" y="1900198"/>
                      </a:cubicBezTo>
                      <a:cubicBezTo>
                        <a:pt x="161182" y="1883904"/>
                        <a:pt x="118050" y="1843647"/>
                        <a:pt x="92171" y="1813934"/>
                      </a:cubicBezTo>
                      <a:cubicBezTo>
                        <a:pt x="66292" y="1784221"/>
                        <a:pt x="50956" y="1744923"/>
                        <a:pt x="40413" y="1721919"/>
                      </a:cubicBezTo>
                      <a:cubicBezTo>
                        <a:pt x="29870" y="1698915"/>
                        <a:pt x="24119" y="1688372"/>
                        <a:pt x="28911" y="1675912"/>
                      </a:cubicBezTo>
                      <a:cubicBezTo>
                        <a:pt x="33703" y="1663452"/>
                        <a:pt x="73960" y="1662493"/>
                        <a:pt x="69168" y="1647157"/>
                      </a:cubicBezTo>
                      <a:cubicBezTo>
                        <a:pt x="64375" y="1631821"/>
                        <a:pt x="-3678" y="1610735"/>
                        <a:pt x="156" y="1583897"/>
                      </a:cubicBezTo>
                      <a:cubicBezTo>
                        <a:pt x="3990" y="1557059"/>
                        <a:pt x="62458" y="1513927"/>
                        <a:pt x="92171" y="1486131"/>
                      </a:cubicBezTo>
                      <a:cubicBezTo>
                        <a:pt x="121884" y="1458335"/>
                        <a:pt x="157349" y="1419994"/>
                        <a:pt x="178436" y="1417119"/>
                      </a:cubicBezTo>
                      <a:cubicBezTo>
                        <a:pt x="199523" y="1414244"/>
                        <a:pt x="201439" y="1465044"/>
                        <a:pt x="218692" y="1468878"/>
                      </a:cubicBezTo>
                      <a:cubicBezTo>
                        <a:pt x="235945" y="1472712"/>
                        <a:pt x="281953" y="1440123"/>
                        <a:pt x="281953" y="1440123"/>
                      </a:cubicBezTo>
                      <a:cubicBezTo>
                        <a:pt x="303998" y="1430538"/>
                        <a:pt x="337545" y="1421911"/>
                        <a:pt x="350964" y="1411368"/>
                      </a:cubicBezTo>
                      <a:cubicBezTo>
                        <a:pt x="364383" y="1400825"/>
                        <a:pt x="365341" y="1393157"/>
                        <a:pt x="362466" y="1376863"/>
                      </a:cubicBezTo>
                      <a:cubicBezTo>
                        <a:pt x="359591" y="1360569"/>
                        <a:pt x="338503" y="1333730"/>
                        <a:pt x="333711" y="1313602"/>
                      </a:cubicBezTo>
                      <a:cubicBezTo>
                        <a:pt x="328919" y="1293474"/>
                        <a:pt x="329877" y="1279097"/>
                        <a:pt x="333711" y="1256093"/>
                      </a:cubicBezTo>
                      <a:cubicBezTo>
                        <a:pt x="337545" y="1233089"/>
                        <a:pt x="330836" y="1199542"/>
                        <a:pt x="356715" y="1175580"/>
                      </a:cubicBezTo>
                      <a:cubicBezTo>
                        <a:pt x="382594" y="1151618"/>
                        <a:pt x="445855" y="1132447"/>
                        <a:pt x="488987" y="1112319"/>
                      </a:cubicBezTo>
                      <a:cubicBezTo>
                        <a:pt x="532119" y="1092191"/>
                        <a:pt x="586752" y="1067270"/>
                        <a:pt x="615507" y="1054810"/>
                      </a:cubicBezTo>
                      <a:cubicBezTo>
                        <a:pt x="644262" y="1042350"/>
                        <a:pt x="654806" y="1046184"/>
                        <a:pt x="661515" y="1037557"/>
                      </a:cubicBezTo>
                      <a:cubicBezTo>
                        <a:pt x="668225" y="1028931"/>
                        <a:pt x="665349" y="1011677"/>
                        <a:pt x="655764" y="1003051"/>
                      </a:cubicBezTo>
                      <a:cubicBezTo>
                        <a:pt x="646179" y="994425"/>
                        <a:pt x="616465" y="995383"/>
                        <a:pt x="604005" y="985798"/>
                      </a:cubicBezTo>
                      <a:cubicBezTo>
                        <a:pt x="591545" y="976213"/>
                        <a:pt x="590587" y="960878"/>
                        <a:pt x="581002" y="945542"/>
                      </a:cubicBezTo>
                      <a:cubicBezTo>
                        <a:pt x="571417" y="930206"/>
                        <a:pt x="565666" y="904326"/>
                        <a:pt x="546496" y="893783"/>
                      </a:cubicBezTo>
                      <a:cubicBezTo>
                        <a:pt x="527326" y="883240"/>
                        <a:pt x="492821" y="886115"/>
                        <a:pt x="465983" y="882281"/>
                      </a:cubicBezTo>
                      <a:cubicBezTo>
                        <a:pt x="439145" y="878447"/>
                        <a:pt x="412308" y="878448"/>
                        <a:pt x="385470" y="870780"/>
                      </a:cubicBezTo>
                      <a:cubicBezTo>
                        <a:pt x="358632" y="863112"/>
                        <a:pt x="326043" y="858319"/>
                        <a:pt x="304956" y="836274"/>
                      </a:cubicBezTo>
                      <a:cubicBezTo>
                        <a:pt x="283869" y="814229"/>
                        <a:pt x="264700" y="766304"/>
                        <a:pt x="258949" y="738508"/>
                      </a:cubicBezTo>
                      <a:cubicBezTo>
                        <a:pt x="253198" y="710712"/>
                        <a:pt x="273326" y="693459"/>
                        <a:pt x="270451" y="669497"/>
                      </a:cubicBezTo>
                      <a:cubicBezTo>
                        <a:pt x="267575" y="645535"/>
                        <a:pt x="248405" y="621572"/>
                        <a:pt x="241696" y="594734"/>
                      </a:cubicBezTo>
                      <a:cubicBezTo>
                        <a:pt x="234987" y="567896"/>
                        <a:pt x="229236" y="530515"/>
                        <a:pt x="230194" y="508470"/>
                      </a:cubicBezTo>
                      <a:cubicBezTo>
                        <a:pt x="231152" y="486425"/>
                        <a:pt x="244572" y="481633"/>
                        <a:pt x="247447" y="462463"/>
                      </a:cubicBezTo>
                      <a:cubicBezTo>
                        <a:pt x="250322" y="443293"/>
                        <a:pt x="254156" y="414538"/>
                        <a:pt x="247447" y="393451"/>
                      </a:cubicBezTo>
                      <a:cubicBezTo>
                        <a:pt x="240737" y="372364"/>
                        <a:pt x="207190" y="364697"/>
                        <a:pt x="207190" y="335942"/>
                      </a:cubicBezTo>
                      <a:cubicBezTo>
                        <a:pt x="207190" y="307187"/>
                        <a:pt x="231153" y="246802"/>
                        <a:pt x="247447" y="220923"/>
                      </a:cubicBezTo>
                      <a:cubicBezTo>
                        <a:pt x="263741" y="195044"/>
                        <a:pt x="298247" y="177791"/>
                        <a:pt x="333711" y="16341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Ellipse 24">
                  <a:extLst>
                    <a:ext uri="{FF2B5EF4-FFF2-40B4-BE49-F238E27FC236}">
                      <a16:creationId xmlns:a16="http://schemas.microsoft.com/office/drawing/2014/main" id="{7474D6FC-6AA8-4449-9B92-91D4CC16B9C1}"/>
                    </a:ext>
                  </a:extLst>
                </p:cNvPr>
                <p:cNvSpPr/>
                <p:nvPr/>
              </p:nvSpPr>
              <p:spPr>
                <a:xfrm>
                  <a:off x="9910379" y="2969163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Ellipse 24">
                  <a:extLst>
                    <a:ext uri="{FF2B5EF4-FFF2-40B4-BE49-F238E27FC236}">
                      <a16:creationId xmlns:a16="http://schemas.microsoft.com/office/drawing/2014/main" id="{EF0A01C9-48D7-4D76-BF6F-1B9636D80042}"/>
                    </a:ext>
                  </a:extLst>
                </p:cNvPr>
                <p:cNvSpPr/>
                <p:nvPr/>
              </p:nvSpPr>
              <p:spPr>
                <a:xfrm>
                  <a:off x="8980021" y="3445819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Ellipse 24">
                  <a:extLst>
                    <a:ext uri="{FF2B5EF4-FFF2-40B4-BE49-F238E27FC236}">
                      <a16:creationId xmlns:a16="http://schemas.microsoft.com/office/drawing/2014/main" id="{7474D6FC-6AA8-4449-9B92-91D4CC16B9C1}"/>
                    </a:ext>
                  </a:extLst>
                </p:cNvPr>
                <p:cNvSpPr/>
                <p:nvPr/>
              </p:nvSpPr>
              <p:spPr>
                <a:xfrm>
                  <a:off x="8618964" y="2782895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5" name="Textfeld 24"/>
              <p:cNvSpPr txBox="1"/>
              <p:nvPr/>
            </p:nvSpPr>
            <p:spPr>
              <a:xfrm>
                <a:off x="1989414" y="3384256"/>
                <a:ext cx="7608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Leipzig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500112" y="3757385"/>
                <a:ext cx="8940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Dresden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642843" y="4643935"/>
                <a:ext cx="986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Chemnitz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8" name="Gruppieren 27"/>
              <p:cNvGrpSpPr/>
              <p:nvPr/>
            </p:nvGrpSpPr>
            <p:grpSpPr>
              <a:xfrm>
                <a:off x="2087116" y="2805387"/>
                <a:ext cx="360000" cy="360000"/>
                <a:chOff x="2196020" y="2406921"/>
                <a:chExt cx="360000" cy="360000"/>
              </a:xfrm>
            </p:grpSpPr>
            <p:sp>
              <p:nvSpPr>
                <p:cNvPr id="44" name="Träne 43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" name="Gruppieren 28"/>
              <p:cNvGrpSpPr/>
              <p:nvPr/>
            </p:nvGrpSpPr>
            <p:grpSpPr>
              <a:xfrm>
                <a:off x="2493941" y="2709879"/>
                <a:ext cx="360000" cy="360000"/>
                <a:chOff x="2227118" y="2465593"/>
                <a:chExt cx="360000" cy="360000"/>
              </a:xfrm>
            </p:grpSpPr>
            <p:sp>
              <p:nvSpPr>
                <p:cNvPr id="42" name="Träne 41"/>
                <p:cNvSpPr/>
                <p:nvPr/>
              </p:nvSpPr>
              <p:spPr>
                <a:xfrm rot="8166767">
                  <a:off x="2227118" y="2465593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2325018" y="2557753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" name="Gruppieren 29"/>
              <p:cNvGrpSpPr/>
              <p:nvPr/>
            </p:nvGrpSpPr>
            <p:grpSpPr>
              <a:xfrm>
                <a:off x="2717354" y="2994790"/>
                <a:ext cx="360000" cy="360000"/>
                <a:chOff x="2196020" y="2406921"/>
                <a:chExt cx="360000" cy="360000"/>
              </a:xfrm>
            </p:grpSpPr>
            <p:sp>
              <p:nvSpPr>
                <p:cNvPr id="40" name="Träne 39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1" name="Gruppieren 30"/>
              <p:cNvGrpSpPr/>
              <p:nvPr/>
            </p:nvGrpSpPr>
            <p:grpSpPr>
              <a:xfrm>
                <a:off x="4453204" y="3064050"/>
                <a:ext cx="360000" cy="360000"/>
                <a:chOff x="2196020" y="2406921"/>
                <a:chExt cx="360000" cy="360000"/>
              </a:xfrm>
            </p:grpSpPr>
            <p:sp>
              <p:nvSpPr>
                <p:cNvPr id="38" name="Träne 37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2" name="Gruppieren 31"/>
              <p:cNvGrpSpPr/>
              <p:nvPr/>
            </p:nvGrpSpPr>
            <p:grpSpPr>
              <a:xfrm>
                <a:off x="4892438" y="3183720"/>
                <a:ext cx="360000" cy="360000"/>
                <a:chOff x="2196020" y="2406921"/>
                <a:chExt cx="360000" cy="360000"/>
              </a:xfrm>
            </p:grpSpPr>
            <p:sp>
              <p:nvSpPr>
                <p:cNvPr id="36" name="Träne 35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33" name="Gerader Verbinder 32"/>
              <p:cNvCxnSpPr>
                <a:stCxn id="49" idx="6"/>
                <a:endCxn id="47" idx="2"/>
              </p:cNvCxnSpPr>
              <p:nvPr/>
            </p:nvCxnSpPr>
            <p:spPr>
              <a:xfrm>
                <a:off x="2678297" y="3305832"/>
                <a:ext cx="1960455" cy="33984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>
                <a:stCxn id="49" idx="5"/>
                <a:endCxn id="48" idx="1"/>
              </p:cNvCxnSpPr>
              <p:nvPr/>
            </p:nvCxnSpPr>
            <p:spPr>
              <a:xfrm>
                <a:off x="2633133" y="3407909"/>
                <a:ext cx="416259" cy="1005333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>
                <a:stCxn id="48" idx="7"/>
                <a:endCxn id="47" idx="3"/>
              </p:cNvCxnSpPr>
              <p:nvPr/>
            </p:nvCxnSpPr>
            <p:spPr>
              <a:xfrm flipV="1">
                <a:off x="3267469" y="3747751"/>
                <a:ext cx="1416451" cy="665492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ieren 11"/>
            <p:cNvGrpSpPr/>
            <p:nvPr/>
          </p:nvGrpSpPr>
          <p:grpSpPr>
            <a:xfrm>
              <a:off x="3226710" y="3298531"/>
              <a:ext cx="360000" cy="360000"/>
              <a:chOff x="1495125" y="2097191"/>
              <a:chExt cx="360000" cy="360000"/>
            </a:xfrm>
          </p:grpSpPr>
          <p:sp>
            <p:nvSpPr>
              <p:cNvPr id="22" name="Träne 21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5330133" y="3465995"/>
              <a:ext cx="360000" cy="360000"/>
              <a:chOff x="1495125" y="2097191"/>
              <a:chExt cx="360000" cy="360000"/>
            </a:xfrm>
          </p:grpSpPr>
          <p:sp>
            <p:nvSpPr>
              <p:cNvPr id="20" name="Träne 19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711046" y="4261646"/>
              <a:ext cx="360000" cy="360000"/>
              <a:chOff x="1495125" y="2097191"/>
              <a:chExt cx="360000" cy="360000"/>
            </a:xfrm>
          </p:grpSpPr>
          <p:sp>
            <p:nvSpPr>
              <p:cNvPr id="18" name="Träne 17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2994352" y="3145891"/>
              <a:ext cx="360000" cy="360000"/>
              <a:chOff x="1495125" y="2097191"/>
              <a:chExt cx="360000" cy="360000"/>
            </a:xfrm>
          </p:grpSpPr>
          <p:sp>
            <p:nvSpPr>
              <p:cNvPr id="16" name="Träne 15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03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9774" y="176982"/>
            <a:ext cx="7646579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38AC9A"/>
                </a:solidFill>
                <a:latin typeface="+mn-lt"/>
              </a:rPr>
              <a:t>Business Unit Cell &amp; Gene </a:t>
            </a:r>
            <a:r>
              <a:rPr lang="en-US" sz="4000" b="1" dirty="0" smtClean="0">
                <a:solidFill>
                  <a:srgbClr val="38AC9A"/>
                </a:solidFill>
                <a:latin typeface="+mn-lt"/>
              </a:rPr>
              <a:t>Therapy</a:t>
            </a:r>
            <a:r>
              <a:rPr lang="de-DE" sz="4000" b="1" dirty="0" smtClean="0">
                <a:solidFill>
                  <a:srgbClr val="38AC9A"/>
                </a:solidFill>
                <a:latin typeface="+mn-lt"/>
              </a:rPr>
              <a:t> </a:t>
            </a:r>
            <a:r>
              <a:rPr lang="de-DE" sz="2000" b="1" dirty="0">
                <a:solidFill>
                  <a:srgbClr val="38AC9A"/>
                </a:solidFill>
                <a:latin typeface="+mn-lt"/>
              </a:rPr>
              <a:t>at Fraunhofer IZI</a:t>
            </a:r>
            <a:endParaRPr lang="en-US" sz="2000" b="1" dirty="0">
              <a:solidFill>
                <a:srgbClr val="38AC9A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5404A5-5C3D-4071-B3D9-B704A4806F38}"/>
              </a:ext>
            </a:extLst>
          </p:cNvPr>
          <p:cNvSpPr txBox="1"/>
          <p:nvPr/>
        </p:nvSpPr>
        <p:spPr>
          <a:xfrm>
            <a:off x="4746457" y="3941303"/>
            <a:ext cx="162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Licensing and 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Joint R&amp;D</a:t>
            </a:r>
          </a:p>
        </p:txBody>
      </p:sp>
      <p:sp>
        <p:nvSpPr>
          <p:cNvPr id="8" name="Pfeil nach unten 9">
            <a:extLst>
              <a:ext uri="{FF2B5EF4-FFF2-40B4-BE49-F238E27FC236}">
                <a16:creationId xmlns:a16="http://schemas.microsoft.com/office/drawing/2014/main" id="{D895871F-85CB-495A-8A29-8F1A22874B1C}"/>
              </a:ext>
            </a:extLst>
          </p:cNvPr>
          <p:cNvSpPr/>
          <p:nvPr/>
        </p:nvSpPr>
        <p:spPr bwMode="auto">
          <a:xfrm>
            <a:off x="5226518" y="3146565"/>
            <a:ext cx="669140" cy="70300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  <p:sp>
        <p:nvSpPr>
          <p:cNvPr id="9" name="Pfeil nach unten 39">
            <a:extLst>
              <a:ext uri="{FF2B5EF4-FFF2-40B4-BE49-F238E27FC236}">
                <a16:creationId xmlns:a16="http://schemas.microsoft.com/office/drawing/2014/main" id="{B4905773-6F6F-423F-B074-5A80C8900E29}"/>
              </a:ext>
            </a:extLst>
          </p:cNvPr>
          <p:cNvSpPr/>
          <p:nvPr/>
        </p:nvSpPr>
        <p:spPr bwMode="auto">
          <a:xfrm>
            <a:off x="2820724" y="3136788"/>
            <a:ext cx="669140" cy="722557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761D27-EAC7-4EE4-B503-3E20C55B12A0}"/>
              </a:ext>
            </a:extLst>
          </p:cNvPr>
          <p:cNvSpPr/>
          <p:nvPr/>
        </p:nvSpPr>
        <p:spPr bwMode="auto">
          <a:xfrm>
            <a:off x="8508687" y="1570457"/>
            <a:ext cx="3462663" cy="30473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000" tIns="36000" rIns="108000" bIns="0" numCol="1" rtlCol="0" anchor="t" anchorCtr="0" compatLnSpc="1">
            <a:prstTxWarp prst="textNoShape">
              <a:avLst/>
            </a:prstTxWarp>
          </a:bodyPr>
          <a:lstStyle/>
          <a:p>
            <a:pPr marL="1588" marR="0" lvl="1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Proprietary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cell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therapy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product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candidates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examples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8AC9A"/>
                </a:solidFill>
                <a:effectLst/>
                <a:uLnTx/>
                <a:uFillTx/>
                <a:latin typeface="Calibri" panose="020F0502020204030204"/>
              </a:rPr>
              <a:t>:</a:t>
            </a:r>
          </a:p>
          <a:p>
            <a:pPr marL="287338" marR="0" lvl="1" indent="-28575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Clinical: Cell bioreactor-based therapy of sepsis</a:t>
            </a:r>
          </a:p>
          <a:p>
            <a:pPr marL="287338" marR="0" lvl="1" indent="-28575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Late preclinical: </a:t>
            </a:r>
            <a:r>
              <a:rPr kumimoji="0" lang="en-US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Palintra</a:t>
            </a:r>
            <a:r>
              <a:rPr kumimoji="0" lang="en-US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® - Combined ATMP for GvHD treatment</a:t>
            </a:r>
            <a:endParaRPr lang="de-DE" altLang="de-DE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  <a:p>
            <a:pPr marL="287338" marR="0" lvl="1" indent="-28575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Preclinical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Improved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cancer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treatments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employing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altLang="de-DE" sz="15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CAR-modified</a:t>
            </a:r>
            <a:r>
              <a:rPr kumimoji="0" lang="de-DE" alt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T/NK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cells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 </a:t>
            </a:r>
          </a:p>
          <a:p>
            <a:pPr marL="287338" marR="0" lvl="1" indent="-28575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Discovery: Viral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vectors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for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ex-vivo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modification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of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therapeutic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cells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and in vivo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gene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alt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therapy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56A3C5-ABCF-481C-BFC0-F98D705DE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58" y="4948745"/>
            <a:ext cx="2135046" cy="1422962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539076" y="1467927"/>
            <a:ext cx="7689414" cy="626623"/>
            <a:chOff x="296889" y="6126601"/>
            <a:chExt cx="7689414" cy="626623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96889" y="6126601"/>
              <a:ext cx="7689414" cy="626623"/>
              <a:chOff x="296889" y="6126601"/>
              <a:chExt cx="7689414" cy="626623"/>
            </a:xfrm>
          </p:grpSpPr>
          <p:sp>
            <p:nvSpPr>
              <p:cNvPr id="15" name="Rechteck 11"/>
              <p:cNvSpPr/>
              <p:nvPr/>
            </p:nvSpPr>
            <p:spPr bwMode="auto">
              <a:xfrm>
                <a:off x="296889" y="6276968"/>
                <a:ext cx="7384071" cy="32758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40000">
                    <a:srgbClr val="B3E298"/>
                  </a:gs>
                  <a:gs pos="61000">
                    <a:srgbClr val="66C430"/>
                  </a:gs>
                  <a:gs pos="87000">
                    <a:srgbClr val="38AC9A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36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Pfeil nach unten 15"/>
              <p:cNvSpPr/>
              <p:nvPr/>
            </p:nvSpPr>
            <p:spPr>
              <a:xfrm rot="16200000">
                <a:off x="7223194" y="5990116"/>
                <a:ext cx="626623" cy="899594"/>
              </a:xfrm>
              <a:prstGeom prst="downArrow">
                <a:avLst/>
              </a:prstGeom>
              <a:solidFill>
                <a:srgbClr val="38AC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897DB67-D7D7-4BBC-8B78-7C6F636E97DC}"/>
                </a:ext>
              </a:extLst>
            </p:cNvPr>
            <p:cNvSpPr txBox="1"/>
            <p:nvPr/>
          </p:nvSpPr>
          <p:spPr>
            <a:xfrm>
              <a:off x="1568630" y="6265249"/>
              <a:ext cx="484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buNone/>
              </a:pPr>
              <a:r>
                <a:rPr lang="de-DE" b="1" dirty="0" err="1">
                  <a:solidFill>
                    <a:srgbClr val="000000"/>
                  </a:solidFill>
                </a:rPr>
                <a:t>Cell</a:t>
              </a:r>
              <a:r>
                <a:rPr lang="de-DE" b="1" dirty="0">
                  <a:solidFill>
                    <a:srgbClr val="000000"/>
                  </a:solidFill>
                </a:rPr>
                <a:t> </a:t>
              </a:r>
              <a:r>
                <a:rPr lang="de-DE" b="1" dirty="0" err="1">
                  <a:solidFill>
                    <a:srgbClr val="000000"/>
                  </a:solidFill>
                </a:rPr>
                <a:t>and</a:t>
              </a:r>
              <a:r>
                <a:rPr lang="de-DE" b="1" dirty="0">
                  <a:solidFill>
                    <a:srgbClr val="000000"/>
                  </a:solidFill>
                </a:rPr>
                <a:t> Gene </a:t>
              </a:r>
              <a:r>
                <a:rPr lang="de-DE" b="1" dirty="0" err="1">
                  <a:solidFill>
                    <a:srgbClr val="000000"/>
                  </a:solidFill>
                </a:rPr>
                <a:t>Therapy</a:t>
              </a:r>
              <a:r>
                <a:rPr lang="de-DE" b="1" dirty="0">
                  <a:solidFill>
                    <a:srgbClr val="000000"/>
                  </a:solidFill>
                </a:rPr>
                <a:t> R&amp;D Value Chain</a:t>
              </a:r>
            </a:p>
          </p:txBody>
        </p:sp>
      </p:grpSp>
      <p:sp>
        <p:nvSpPr>
          <p:cNvPr id="17" name="Abgerundetes Rechteck 16"/>
          <p:cNvSpPr/>
          <p:nvPr/>
        </p:nvSpPr>
        <p:spPr>
          <a:xfrm>
            <a:off x="539076" y="2125689"/>
            <a:ext cx="1493555" cy="829043"/>
          </a:xfrm>
          <a:prstGeom prst="roundRect">
            <a:avLst/>
          </a:prstGeom>
          <a:solidFill>
            <a:srgbClr val="38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00" b="1" kern="0" dirty="0">
                <a:solidFill>
                  <a:srgbClr val="FFFFFF"/>
                </a:solidFill>
              </a:rPr>
              <a:t>1. Early Development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067573" y="2125688"/>
            <a:ext cx="1493555" cy="829043"/>
          </a:xfrm>
          <a:prstGeom prst="roundRect">
            <a:avLst/>
          </a:prstGeom>
          <a:solidFill>
            <a:srgbClr val="38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de-DE" sz="1600" b="1" kern="0" dirty="0">
                <a:solidFill>
                  <a:srgbClr val="FFFFFF"/>
                </a:solidFill>
              </a:rPr>
              <a:t>2. GLP </a:t>
            </a:r>
            <a:r>
              <a:rPr lang="de-DE" altLang="de-DE" sz="1600" b="1" kern="0" dirty="0" err="1">
                <a:solidFill>
                  <a:srgbClr val="FFFFFF"/>
                </a:solidFill>
              </a:rPr>
              <a:t>Safety</a:t>
            </a:r>
            <a:r>
              <a:rPr lang="de-DE" altLang="de-DE" sz="1600" b="1" kern="0" dirty="0">
                <a:solidFill>
                  <a:srgbClr val="FFFFFF"/>
                </a:solidFill>
              </a:rPr>
              <a:t> &amp; </a:t>
            </a:r>
            <a:r>
              <a:rPr lang="de-DE" altLang="de-DE" sz="1600" b="1" kern="0" dirty="0" err="1">
                <a:solidFill>
                  <a:srgbClr val="FFFFFF"/>
                </a:solidFill>
              </a:rPr>
              <a:t>Efficacy</a:t>
            </a:r>
            <a:endParaRPr lang="de-DE" altLang="de-DE" sz="1600" b="1" kern="0" dirty="0">
              <a:solidFill>
                <a:srgbClr val="FFFFFF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3593898" y="2126148"/>
            <a:ext cx="1660376" cy="829043"/>
          </a:xfrm>
          <a:prstGeom prst="roundRect">
            <a:avLst/>
          </a:prstGeom>
          <a:solidFill>
            <a:srgbClr val="38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b="1" kern="0" dirty="0">
                <a:solidFill>
                  <a:srgbClr val="FFFFFF"/>
                </a:solidFill>
              </a:rPr>
              <a:t>3. GMP </a:t>
            </a:r>
            <a:r>
              <a:rPr lang="de-DE" altLang="de-DE" sz="1600" b="1" kern="0" dirty="0" err="1">
                <a:solidFill>
                  <a:srgbClr val="FFFFFF"/>
                </a:solidFill>
              </a:rPr>
              <a:t>Process</a:t>
            </a:r>
            <a:r>
              <a:rPr lang="de-DE" altLang="de-DE" sz="1600" b="1" kern="0" dirty="0">
                <a:solidFill>
                  <a:srgbClr val="FFFFFF"/>
                </a:solidFill>
              </a:rPr>
              <a:t> Development</a:t>
            </a:r>
            <a:endParaRPr lang="de-DE" altLang="de-DE" sz="1200" b="1" kern="0" dirty="0">
              <a:solidFill>
                <a:srgbClr val="000000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5287044" y="2125687"/>
            <a:ext cx="1638010" cy="829043"/>
          </a:xfrm>
          <a:prstGeom prst="roundRect">
            <a:avLst/>
          </a:prstGeom>
          <a:solidFill>
            <a:srgbClr val="38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b="1" kern="0" dirty="0">
                <a:solidFill>
                  <a:srgbClr val="FFFFFF"/>
                </a:solidFill>
              </a:rPr>
              <a:t>4. GMP Manufacturing</a:t>
            </a:r>
            <a:endParaRPr lang="de-DE" altLang="de-DE" sz="1200" b="1" kern="0" dirty="0">
              <a:solidFill>
                <a:srgbClr val="000000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6957824" y="2126396"/>
            <a:ext cx="1178213" cy="829043"/>
          </a:xfrm>
          <a:prstGeom prst="roundRect">
            <a:avLst/>
          </a:prstGeom>
          <a:solidFill>
            <a:srgbClr val="38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altLang="de-DE" sz="1600" b="1" kern="0" dirty="0">
                <a:solidFill>
                  <a:srgbClr val="FFFFFF"/>
                </a:solidFill>
              </a:rPr>
              <a:t>5. Clinical Trials</a:t>
            </a:r>
            <a:endParaRPr lang="de-DE" altLang="de-DE" sz="1100" b="1" kern="0" dirty="0">
              <a:solidFill>
                <a:srgbClr val="000000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2408516" y="3987419"/>
            <a:ext cx="1493555" cy="632072"/>
          </a:xfrm>
          <a:prstGeom prst="roundRect">
            <a:avLst/>
          </a:prstGeom>
          <a:solidFill>
            <a:srgbClr val="60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Fee </a:t>
            </a:r>
            <a:r>
              <a:rPr lang="de-DE" sz="1600" b="1" dirty="0" err="1">
                <a:solidFill>
                  <a:schemeClr val="bg1"/>
                </a:solidFill>
              </a:rPr>
              <a:t>for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service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4806131" y="3985740"/>
            <a:ext cx="1493555" cy="632072"/>
          </a:xfrm>
          <a:prstGeom prst="roundRect">
            <a:avLst/>
          </a:prstGeom>
          <a:solidFill>
            <a:srgbClr val="60C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Licensing </a:t>
            </a:r>
            <a:r>
              <a:rPr lang="de-DE" sz="1600" b="1" dirty="0" err="1">
                <a:solidFill>
                  <a:schemeClr val="bg1"/>
                </a:solidFill>
              </a:rPr>
              <a:t>and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 err="1">
                <a:solidFill>
                  <a:schemeClr val="bg1"/>
                </a:solidFill>
              </a:rPr>
              <a:t>joint</a:t>
            </a:r>
            <a:r>
              <a:rPr lang="de-DE" sz="1600" b="1" dirty="0">
                <a:solidFill>
                  <a:schemeClr val="bg1"/>
                </a:solidFill>
              </a:rPr>
              <a:t> R&amp;D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539077" y="4906433"/>
            <a:ext cx="7596960" cy="15075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1" algn="just">
              <a:defRPr/>
            </a:pPr>
            <a:r>
              <a:rPr lang="de-DE" altLang="de-DE" sz="1600" b="1" dirty="0" err="1">
                <a:solidFill>
                  <a:srgbClr val="38AC9A"/>
                </a:solidFill>
              </a:rPr>
              <a:t>Complementary</a:t>
            </a:r>
            <a:r>
              <a:rPr lang="de-DE" altLang="de-DE" sz="1600" b="1" dirty="0">
                <a:solidFill>
                  <a:srgbClr val="38AC9A"/>
                </a:solidFill>
              </a:rPr>
              <a:t> </a:t>
            </a:r>
            <a:r>
              <a:rPr lang="de-DE" altLang="de-DE" sz="1600" b="1" dirty="0" err="1">
                <a:solidFill>
                  <a:srgbClr val="38AC9A"/>
                </a:solidFill>
              </a:rPr>
              <a:t>technologies</a:t>
            </a:r>
            <a:r>
              <a:rPr lang="de-DE" altLang="de-DE" sz="1600" b="1" dirty="0">
                <a:solidFill>
                  <a:srgbClr val="38AC9A"/>
                </a:solidFill>
              </a:rPr>
              <a:t> (</a:t>
            </a:r>
            <a:r>
              <a:rPr lang="de-DE" altLang="de-DE" sz="1600" b="1" dirty="0" err="1">
                <a:solidFill>
                  <a:srgbClr val="38AC9A"/>
                </a:solidFill>
              </a:rPr>
              <a:t>examples</a:t>
            </a:r>
            <a:r>
              <a:rPr lang="de-DE" altLang="de-DE" sz="1600" b="1" dirty="0">
                <a:solidFill>
                  <a:srgbClr val="38AC9A"/>
                </a:solidFill>
              </a:rPr>
              <a:t>)</a:t>
            </a:r>
            <a:r>
              <a:rPr lang="de-DE" altLang="de-DE" sz="1600" dirty="0">
                <a:solidFill>
                  <a:srgbClr val="38AC9A"/>
                </a:solidFill>
              </a:rPr>
              <a:t>:</a:t>
            </a:r>
          </a:p>
          <a:p>
            <a:pPr marL="287338" lvl="1" indent="-285750" algn="just">
              <a:buFont typeface="Arial" panose="020B0604020202020204" pitchFamily="34" charset="0"/>
              <a:buChar char="•"/>
              <a:defRPr/>
            </a:pP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mRNA-based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iPSC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generation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7338" lvl="1" indent="-285750" algn="just"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Automation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manufacturing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QC</a:t>
            </a:r>
          </a:p>
          <a:p>
            <a:pPr marL="287338" lvl="1" indent="-285750" algn="just">
              <a:buFont typeface="Arial" panose="020B0604020202020204" pitchFamily="34" charset="0"/>
              <a:buChar char="•"/>
              <a:defRPr/>
            </a:pP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Inactivation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therapy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beam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irradiation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7338" lvl="1" indent="-285750" algn="just"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Manufacturing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processes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„off-the-shelf“ NK cell therapeutics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7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9FF5837-F2CD-433D-A82A-89844BF84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1628774"/>
            <a:ext cx="7732552" cy="463867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efficient, safe and affordable autologous/allogeneic CGTs → efficient and quick translation from the bench to bed</a:t>
            </a:r>
            <a:endParaRPr lang="en-US" sz="2000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novel platform technologies for CGT R&amp;D (gene editing, improved viral vectors and non-viral gene delivery systems) </a:t>
            </a:r>
          </a:p>
          <a:p>
            <a:pPr marL="742950" lvl="1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a pipeline of innovative cell and gene therapies</a:t>
            </a:r>
          </a:p>
          <a:p>
            <a:pPr marL="742950" lvl="1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GMP-compliant automation of cell therapy manufacturing and QC</a:t>
            </a:r>
          </a:p>
          <a:p>
            <a:pPr marL="742950" lvl="1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methods to improve patient stratification and personalized treatments</a:t>
            </a:r>
          </a:p>
          <a:p>
            <a:pPr marL="742950" lvl="1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 of an optimal and innovation-oriented environment in the cluster</a:t>
            </a:r>
          </a:p>
          <a:p>
            <a:pPr marL="742950" lvl="1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Intensified education of CGT-qualified staff (e.g. GMP) to address upcoming bottlenecks for the industry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increased attractiveness of Saxony for international partners and investments</a:t>
            </a:r>
          </a:p>
        </p:txBody>
      </p:sp>
      <p:sp>
        <p:nvSpPr>
          <p:cNvPr id="9" name="Titel 5"/>
          <p:cNvSpPr>
            <a:spLocks noGrp="1"/>
          </p:cNvSpPr>
          <p:nvPr>
            <p:ph type="title"/>
          </p:nvPr>
        </p:nvSpPr>
        <p:spPr>
          <a:xfrm>
            <a:off x="739775" y="353963"/>
            <a:ext cx="7385322" cy="8062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areas of SaxoCell®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8915405" y="2078826"/>
            <a:ext cx="2802944" cy="3952292"/>
            <a:chOff x="8848730" y="2207931"/>
            <a:chExt cx="2802944" cy="3952292"/>
          </a:xfrm>
        </p:grpSpPr>
        <p:sp>
          <p:nvSpPr>
            <p:cNvPr id="11" name="Freeform: Shape 72">
              <a:extLst>
                <a:ext uri="{FF2B5EF4-FFF2-40B4-BE49-F238E27FC236}">
                  <a16:creationId xmlns:a16="http://schemas.microsoft.com/office/drawing/2014/main" id="{1876DEAE-C73F-498F-BF1E-A55D37447C06}"/>
                </a:ext>
              </a:extLst>
            </p:cNvPr>
            <p:cNvSpPr/>
            <p:nvPr/>
          </p:nvSpPr>
          <p:spPr>
            <a:xfrm>
              <a:off x="8848730" y="2207931"/>
              <a:ext cx="2393206" cy="1525263"/>
            </a:xfrm>
            <a:custGeom>
              <a:avLst/>
              <a:gdLst>
                <a:gd name="connsiteX0" fmla="*/ 333711 w 2876504"/>
                <a:gd name="connsiteY0" fmla="*/ 163414 h 2111303"/>
                <a:gd name="connsiteX1" fmla="*/ 460232 w 2876504"/>
                <a:gd name="connsiteY1" fmla="*/ 134659 h 2111303"/>
                <a:gd name="connsiteX2" fmla="*/ 534994 w 2876504"/>
                <a:gd name="connsiteY2" fmla="*/ 100153 h 2111303"/>
                <a:gd name="connsiteX3" fmla="*/ 609756 w 2876504"/>
                <a:gd name="connsiteY3" fmla="*/ 100153 h 2111303"/>
                <a:gd name="connsiteX4" fmla="*/ 707522 w 2876504"/>
                <a:gd name="connsiteY4" fmla="*/ 42644 h 2111303"/>
                <a:gd name="connsiteX5" fmla="*/ 736277 w 2876504"/>
                <a:gd name="connsiteY5" fmla="*/ 19640 h 2111303"/>
                <a:gd name="connsiteX6" fmla="*/ 822541 w 2876504"/>
                <a:gd name="connsiteY6" fmla="*/ 19640 h 2111303"/>
                <a:gd name="connsiteX7" fmla="*/ 897304 w 2876504"/>
                <a:gd name="connsiteY7" fmla="*/ 2387 h 2111303"/>
                <a:gd name="connsiteX8" fmla="*/ 943311 w 2876504"/>
                <a:gd name="connsiteY8" fmla="*/ 19640 h 2111303"/>
                <a:gd name="connsiteX9" fmla="*/ 1000821 w 2876504"/>
                <a:gd name="connsiteY9" fmla="*/ 2387 h 2111303"/>
                <a:gd name="connsiteX10" fmla="*/ 1133092 w 2876504"/>
                <a:gd name="connsiteY10" fmla="*/ 82900 h 2111303"/>
                <a:gd name="connsiteX11" fmla="*/ 1202104 w 2876504"/>
                <a:gd name="connsiteY11" fmla="*/ 157663 h 2111303"/>
                <a:gd name="connsiteX12" fmla="*/ 1225107 w 2876504"/>
                <a:gd name="connsiteY12" fmla="*/ 232425 h 2111303"/>
                <a:gd name="connsiteX13" fmla="*/ 1225107 w 2876504"/>
                <a:gd name="connsiteY13" fmla="*/ 335942 h 2111303"/>
                <a:gd name="connsiteX14" fmla="*/ 1248111 w 2876504"/>
                <a:gd name="connsiteY14" fmla="*/ 370448 h 2111303"/>
                <a:gd name="connsiteX15" fmla="*/ 1305621 w 2876504"/>
                <a:gd name="connsiteY15" fmla="*/ 301436 h 2111303"/>
                <a:gd name="connsiteX16" fmla="*/ 1357379 w 2876504"/>
                <a:gd name="connsiteY16" fmla="*/ 289934 h 2111303"/>
                <a:gd name="connsiteX17" fmla="*/ 1414888 w 2876504"/>
                <a:gd name="connsiteY17" fmla="*/ 295685 h 2111303"/>
                <a:gd name="connsiteX18" fmla="*/ 1547160 w 2876504"/>
                <a:gd name="connsiteY18" fmla="*/ 364697 h 2111303"/>
                <a:gd name="connsiteX19" fmla="*/ 1708187 w 2876504"/>
                <a:gd name="connsiteY19" fmla="*/ 370448 h 2111303"/>
                <a:gd name="connsiteX20" fmla="*/ 1851960 w 2876504"/>
                <a:gd name="connsiteY20" fmla="*/ 341693 h 2111303"/>
                <a:gd name="connsiteX21" fmla="*/ 1892217 w 2876504"/>
                <a:gd name="connsiteY21" fmla="*/ 335942 h 2111303"/>
                <a:gd name="connsiteX22" fmla="*/ 1955477 w 2876504"/>
                <a:gd name="connsiteY22" fmla="*/ 180666 h 2111303"/>
                <a:gd name="connsiteX23" fmla="*/ 1978481 w 2876504"/>
                <a:gd name="connsiteY23" fmla="*/ 128908 h 2111303"/>
                <a:gd name="connsiteX24" fmla="*/ 2064745 w 2876504"/>
                <a:gd name="connsiteY24" fmla="*/ 117406 h 2111303"/>
                <a:gd name="connsiteX25" fmla="*/ 2191266 w 2876504"/>
                <a:gd name="connsiteY25" fmla="*/ 134659 h 2111303"/>
                <a:gd name="connsiteX26" fmla="*/ 2312036 w 2876504"/>
                <a:gd name="connsiteY26" fmla="*/ 88651 h 2111303"/>
                <a:gd name="connsiteX27" fmla="*/ 2386798 w 2876504"/>
                <a:gd name="connsiteY27" fmla="*/ 59897 h 2111303"/>
                <a:gd name="connsiteX28" fmla="*/ 2438556 w 2876504"/>
                <a:gd name="connsiteY28" fmla="*/ 54146 h 2111303"/>
                <a:gd name="connsiteX29" fmla="*/ 2542073 w 2876504"/>
                <a:gd name="connsiteY29" fmla="*/ 88651 h 2111303"/>
                <a:gd name="connsiteX30" fmla="*/ 2639839 w 2876504"/>
                <a:gd name="connsiteY30" fmla="*/ 134659 h 2111303"/>
                <a:gd name="connsiteX31" fmla="*/ 2789364 w 2876504"/>
                <a:gd name="connsiteY31" fmla="*/ 169165 h 2111303"/>
                <a:gd name="connsiteX32" fmla="*/ 2823870 w 2876504"/>
                <a:gd name="connsiteY32" fmla="*/ 289934 h 2111303"/>
                <a:gd name="connsiteX33" fmla="*/ 2869877 w 2876504"/>
                <a:gd name="connsiteY33" fmla="*/ 416455 h 2111303"/>
                <a:gd name="connsiteX34" fmla="*/ 2875628 w 2876504"/>
                <a:gd name="connsiteY34" fmla="*/ 468214 h 2111303"/>
                <a:gd name="connsiteX35" fmla="*/ 2864126 w 2876504"/>
                <a:gd name="connsiteY35" fmla="*/ 629240 h 2111303"/>
                <a:gd name="connsiteX36" fmla="*/ 2823870 w 2876504"/>
                <a:gd name="connsiteY36" fmla="*/ 813270 h 2111303"/>
                <a:gd name="connsiteX37" fmla="*/ 2743356 w 2876504"/>
                <a:gd name="connsiteY37" fmla="*/ 1026055 h 2111303"/>
                <a:gd name="connsiteX38" fmla="*/ 2691598 w 2876504"/>
                <a:gd name="connsiteY38" fmla="*/ 1112319 h 2111303"/>
                <a:gd name="connsiteX39" fmla="*/ 2634088 w 2876504"/>
                <a:gd name="connsiteY39" fmla="*/ 1141074 h 2111303"/>
                <a:gd name="connsiteX40" fmla="*/ 2507568 w 2876504"/>
                <a:gd name="connsiteY40" fmla="*/ 1100817 h 2111303"/>
                <a:gd name="connsiteX41" fmla="*/ 2455809 w 2876504"/>
                <a:gd name="connsiteY41" fmla="*/ 1014553 h 2111303"/>
                <a:gd name="connsiteX42" fmla="*/ 2421304 w 2876504"/>
                <a:gd name="connsiteY42" fmla="*/ 945542 h 2111303"/>
                <a:gd name="connsiteX43" fmla="*/ 2421304 w 2876504"/>
                <a:gd name="connsiteY43" fmla="*/ 876531 h 2111303"/>
                <a:gd name="connsiteX44" fmla="*/ 2317787 w 2876504"/>
                <a:gd name="connsiteY44" fmla="*/ 876531 h 2111303"/>
                <a:gd name="connsiteX45" fmla="*/ 2260277 w 2876504"/>
                <a:gd name="connsiteY45" fmla="*/ 853527 h 2111303"/>
                <a:gd name="connsiteX46" fmla="*/ 2231522 w 2876504"/>
                <a:gd name="connsiteY46" fmla="*/ 899534 h 2111303"/>
                <a:gd name="connsiteX47" fmla="*/ 2323538 w 2876504"/>
                <a:gd name="connsiteY47" fmla="*/ 939791 h 2111303"/>
                <a:gd name="connsiteX48" fmla="*/ 2340790 w 2876504"/>
                <a:gd name="connsiteY48" fmla="*/ 1008802 h 2111303"/>
                <a:gd name="connsiteX49" fmla="*/ 2214270 w 2876504"/>
                <a:gd name="connsiteY49" fmla="*/ 1049059 h 2111303"/>
                <a:gd name="connsiteX50" fmla="*/ 2145258 w 2876504"/>
                <a:gd name="connsiteY50" fmla="*/ 1112319 h 2111303"/>
                <a:gd name="connsiteX51" fmla="*/ 1989983 w 2876504"/>
                <a:gd name="connsiteY51" fmla="*/ 1175580 h 2111303"/>
                <a:gd name="connsiteX52" fmla="*/ 1915221 w 2876504"/>
                <a:gd name="connsiteY52" fmla="*/ 1221587 h 2111303"/>
                <a:gd name="connsiteX53" fmla="*/ 1857711 w 2876504"/>
                <a:gd name="connsiteY53" fmla="*/ 1290598 h 2111303"/>
                <a:gd name="connsiteX54" fmla="*/ 1667930 w 2876504"/>
                <a:gd name="connsiteY54" fmla="*/ 1307851 h 2111303"/>
                <a:gd name="connsiteX55" fmla="*/ 1581666 w 2876504"/>
                <a:gd name="connsiteY55" fmla="*/ 1325104 h 2111303"/>
                <a:gd name="connsiteX56" fmla="*/ 1547160 w 2876504"/>
                <a:gd name="connsiteY56" fmla="*/ 1422870 h 2111303"/>
                <a:gd name="connsiteX57" fmla="*/ 1489651 w 2876504"/>
                <a:gd name="connsiteY57" fmla="*/ 1486131 h 2111303"/>
                <a:gd name="connsiteX58" fmla="*/ 1403387 w 2876504"/>
                <a:gd name="connsiteY58" fmla="*/ 1463127 h 2111303"/>
                <a:gd name="connsiteX59" fmla="*/ 1357379 w 2876504"/>
                <a:gd name="connsiteY59" fmla="*/ 1497632 h 2111303"/>
                <a:gd name="connsiteX60" fmla="*/ 1322873 w 2876504"/>
                <a:gd name="connsiteY60" fmla="*/ 1532138 h 2111303"/>
                <a:gd name="connsiteX61" fmla="*/ 1271115 w 2876504"/>
                <a:gd name="connsiteY61" fmla="*/ 1618402 h 2111303"/>
                <a:gd name="connsiteX62" fmla="*/ 1184851 w 2876504"/>
                <a:gd name="connsiteY62" fmla="*/ 1629904 h 2111303"/>
                <a:gd name="connsiteX63" fmla="*/ 1133092 w 2876504"/>
                <a:gd name="connsiteY63" fmla="*/ 1635655 h 2111303"/>
                <a:gd name="connsiteX64" fmla="*/ 1092836 w 2876504"/>
                <a:gd name="connsiteY64" fmla="*/ 1733421 h 2111303"/>
                <a:gd name="connsiteX65" fmla="*/ 1023824 w 2876504"/>
                <a:gd name="connsiteY65" fmla="*/ 1779429 h 2111303"/>
                <a:gd name="connsiteX66" fmla="*/ 926058 w 2876504"/>
                <a:gd name="connsiteY66" fmla="*/ 1733421 h 2111303"/>
                <a:gd name="connsiteX67" fmla="*/ 874300 w 2876504"/>
                <a:gd name="connsiteY67" fmla="*/ 1750674 h 2111303"/>
                <a:gd name="connsiteX68" fmla="*/ 816790 w 2876504"/>
                <a:gd name="connsiteY68" fmla="*/ 1790931 h 2111303"/>
                <a:gd name="connsiteX69" fmla="*/ 736277 w 2876504"/>
                <a:gd name="connsiteY69" fmla="*/ 1773678 h 2111303"/>
                <a:gd name="connsiteX70" fmla="*/ 632760 w 2876504"/>
                <a:gd name="connsiteY70" fmla="*/ 1808183 h 2111303"/>
                <a:gd name="connsiteX71" fmla="*/ 569500 w 2876504"/>
                <a:gd name="connsiteY71" fmla="*/ 1917451 h 2111303"/>
                <a:gd name="connsiteX72" fmla="*/ 523492 w 2876504"/>
                <a:gd name="connsiteY72" fmla="*/ 1951957 h 2111303"/>
                <a:gd name="connsiteX73" fmla="*/ 517741 w 2876504"/>
                <a:gd name="connsiteY73" fmla="*/ 2101481 h 2111303"/>
                <a:gd name="connsiteX74" fmla="*/ 396971 w 2876504"/>
                <a:gd name="connsiteY74" fmla="*/ 2084229 h 2111303"/>
                <a:gd name="connsiteX75" fmla="*/ 362466 w 2876504"/>
                <a:gd name="connsiteY75" fmla="*/ 1980712 h 2111303"/>
                <a:gd name="connsiteX76" fmla="*/ 299205 w 2876504"/>
                <a:gd name="connsiteY76" fmla="*/ 1911700 h 2111303"/>
                <a:gd name="connsiteX77" fmla="*/ 195688 w 2876504"/>
                <a:gd name="connsiteY77" fmla="*/ 1900198 h 2111303"/>
                <a:gd name="connsiteX78" fmla="*/ 92171 w 2876504"/>
                <a:gd name="connsiteY78" fmla="*/ 1813934 h 2111303"/>
                <a:gd name="connsiteX79" fmla="*/ 40413 w 2876504"/>
                <a:gd name="connsiteY79" fmla="*/ 1721919 h 2111303"/>
                <a:gd name="connsiteX80" fmla="*/ 28911 w 2876504"/>
                <a:gd name="connsiteY80" fmla="*/ 1675912 h 2111303"/>
                <a:gd name="connsiteX81" fmla="*/ 69168 w 2876504"/>
                <a:gd name="connsiteY81" fmla="*/ 1647157 h 2111303"/>
                <a:gd name="connsiteX82" fmla="*/ 156 w 2876504"/>
                <a:gd name="connsiteY82" fmla="*/ 1583897 h 2111303"/>
                <a:gd name="connsiteX83" fmla="*/ 92171 w 2876504"/>
                <a:gd name="connsiteY83" fmla="*/ 1486131 h 2111303"/>
                <a:gd name="connsiteX84" fmla="*/ 178436 w 2876504"/>
                <a:gd name="connsiteY84" fmla="*/ 1417119 h 2111303"/>
                <a:gd name="connsiteX85" fmla="*/ 218692 w 2876504"/>
                <a:gd name="connsiteY85" fmla="*/ 1468878 h 2111303"/>
                <a:gd name="connsiteX86" fmla="*/ 281953 w 2876504"/>
                <a:gd name="connsiteY86" fmla="*/ 1440123 h 2111303"/>
                <a:gd name="connsiteX87" fmla="*/ 350964 w 2876504"/>
                <a:gd name="connsiteY87" fmla="*/ 1411368 h 2111303"/>
                <a:gd name="connsiteX88" fmla="*/ 362466 w 2876504"/>
                <a:gd name="connsiteY88" fmla="*/ 1376863 h 2111303"/>
                <a:gd name="connsiteX89" fmla="*/ 333711 w 2876504"/>
                <a:gd name="connsiteY89" fmla="*/ 1313602 h 2111303"/>
                <a:gd name="connsiteX90" fmla="*/ 333711 w 2876504"/>
                <a:gd name="connsiteY90" fmla="*/ 1256093 h 2111303"/>
                <a:gd name="connsiteX91" fmla="*/ 356715 w 2876504"/>
                <a:gd name="connsiteY91" fmla="*/ 1175580 h 2111303"/>
                <a:gd name="connsiteX92" fmla="*/ 488987 w 2876504"/>
                <a:gd name="connsiteY92" fmla="*/ 1112319 h 2111303"/>
                <a:gd name="connsiteX93" fmla="*/ 615507 w 2876504"/>
                <a:gd name="connsiteY93" fmla="*/ 1054810 h 2111303"/>
                <a:gd name="connsiteX94" fmla="*/ 661515 w 2876504"/>
                <a:gd name="connsiteY94" fmla="*/ 1037557 h 2111303"/>
                <a:gd name="connsiteX95" fmla="*/ 655764 w 2876504"/>
                <a:gd name="connsiteY95" fmla="*/ 1003051 h 2111303"/>
                <a:gd name="connsiteX96" fmla="*/ 604005 w 2876504"/>
                <a:gd name="connsiteY96" fmla="*/ 985798 h 2111303"/>
                <a:gd name="connsiteX97" fmla="*/ 581002 w 2876504"/>
                <a:gd name="connsiteY97" fmla="*/ 945542 h 2111303"/>
                <a:gd name="connsiteX98" fmla="*/ 546496 w 2876504"/>
                <a:gd name="connsiteY98" fmla="*/ 893783 h 2111303"/>
                <a:gd name="connsiteX99" fmla="*/ 465983 w 2876504"/>
                <a:gd name="connsiteY99" fmla="*/ 882281 h 2111303"/>
                <a:gd name="connsiteX100" fmla="*/ 385470 w 2876504"/>
                <a:gd name="connsiteY100" fmla="*/ 870780 h 2111303"/>
                <a:gd name="connsiteX101" fmla="*/ 304956 w 2876504"/>
                <a:gd name="connsiteY101" fmla="*/ 836274 h 2111303"/>
                <a:gd name="connsiteX102" fmla="*/ 258949 w 2876504"/>
                <a:gd name="connsiteY102" fmla="*/ 738508 h 2111303"/>
                <a:gd name="connsiteX103" fmla="*/ 270451 w 2876504"/>
                <a:gd name="connsiteY103" fmla="*/ 669497 h 2111303"/>
                <a:gd name="connsiteX104" fmla="*/ 241696 w 2876504"/>
                <a:gd name="connsiteY104" fmla="*/ 594734 h 2111303"/>
                <a:gd name="connsiteX105" fmla="*/ 230194 w 2876504"/>
                <a:gd name="connsiteY105" fmla="*/ 508470 h 2111303"/>
                <a:gd name="connsiteX106" fmla="*/ 247447 w 2876504"/>
                <a:gd name="connsiteY106" fmla="*/ 462463 h 2111303"/>
                <a:gd name="connsiteX107" fmla="*/ 247447 w 2876504"/>
                <a:gd name="connsiteY107" fmla="*/ 393451 h 2111303"/>
                <a:gd name="connsiteX108" fmla="*/ 207190 w 2876504"/>
                <a:gd name="connsiteY108" fmla="*/ 335942 h 2111303"/>
                <a:gd name="connsiteX109" fmla="*/ 247447 w 2876504"/>
                <a:gd name="connsiteY109" fmla="*/ 220923 h 2111303"/>
                <a:gd name="connsiteX110" fmla="*/ 333711 w 2876504"/>
                <a:gd name="connsiteY110" fmla="*/ 163414 h 211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876504" h="2111303">
                  <a:moveTo>
                    <a:pt x="333711" y="163414"/>
                  </a:moveTo>
                  <a:cubicBezTo>
                    <a:pt x="369175" y="149037"/>
                    <a:pt x="426685" y="145202"/>
                    <a:pt x="460232" y="134659"/>
                  </a:cubicBezTo>
                  <a:cubicBezTo>
                    <a:pt x="493779" y="124116"/>
                    <a:pt x="510073" y="105904"/>
                    <a:pt x="534994" y="100153"/>
                  </a:cubicBezTo>
                  <a:cubicBezTo>
                    <a:pt x="559915" y="94402"/>
                    <a:pt x="581001" y="109738"/>
                    <a:pt x="609756" y="100153"/>
                  </a:cubicBezTo>
                  <a:cubicBezTo>
                    <a:pt x="638511" y="90568"/>
                    <a:pt x="686435" y="56063"/>
                    <a:pt x="707522" y="42644"/>
                  </a:cubicBezTo>
                  <a:cubicBezTo>
                    <a:pt x="728609" y="29225"/>
                    <a:pt x="717107" y="23474"/>
                    <a:pt x="736277" y="19640"/>
                  </a:cubicBezTo>
                  <a:cubicBezTo>
                    <a:pt x="755447" y="15806"/>
                    <a:pt x="795703" y="22515"/>
                    <a:pt x="822541" y="19640"/>
                  </a:cubicBezTo>
                  <a:cubicBezTo>
                    <a:pt x="849379" y="16765"/>
                    <a:pt x="877176" y="2387"/>
                    <a:pt x="897304" y="2387"/>
                  </a:cubicBezTo>
                  <a:cubicBezTo>
                    <a:pt x="917432" y="2387"/>
                    <a:pt x="926058" y="19640"/>
                    <a:pt x="943311" y="19640"/>
                  </a:cubicBezTo>
                  <a:cubicBezTo>
                    <a:pt x="960564" y="19640"/>
                    <a:pt x="969191" y="-8156"/>
                    <a:pt x="1000821" y="2387"/>
                  </a:cubicBezTo>
                  <a:cubicBezTo>
                    <a:pt x="1032451" y="12930"/>
                    <a:pt x="1099545" y="57021"/>
                    <a:pt x="1133092" y="82900"/>
                  </a:cubicBezTo>
                  <a:cubicBezTo>
                    <a:pt x="1166639" y="108779"/>
                    <a:pt x="1186768" y="132742"/>
                    <a:pt x="1202104" y="157663"/>
                  </a:cubicBezTo>
                  <a:cubicBezTo>
                    <a:pt x="1217440" y="182584"/>
                    <a:pt x="1221273" y="202712"/>
                    <a:pt x="1225107" y="232425"/>
                  </a:cubicBezTo>
                  <a:cubicBezTo>
                    <a:pt x="1228941" y="262138"/>
                    <a:pt x="1221273" y="312938"/>
                    <a:pt x="1225107" y="335942"/>
                  </a:cubicBezTo>
                  <a:cubicBezTo>
                    <a:pt x="1228941" y="358946"/>
                    <a:pt x="1234692" y="376199"/>
                    <a:pt x="1248111" y="370448"/>
                  </a:cubicBezTo>
                  <a:cubicBezTo>
                    <a:pt x="1261530" y="364697"/>
                    <a:pt x="1287410" y="314855"/>
                    <a:pt x="1305621" y="301436"/>
                  </a:cubicBezTo>
                  <a:cubicBezTo>
                    <a:pt x="1323832" y="288017"/>
                    <a:pt x="1339168" y="290892"/>
                    <a:pt x="1357379" y="289934"/>
                  </a:cubicBezTo>
                  <a:cubicBezTo>
                    <a:pt x="1375590" y="288976"/>
                    <a:pt x="1383258" y="283224"/>
                    <a:pt x="1414888" y="295685"/>
                  </a:cubicBezTo>
                  <a:cubicBezTo>
                    <a:pt x="1446518" y="308146"/>
                    <a:pt x="1498277" y="352236"/>
                    <a:pt x="1547160" y="364697"/>
                  </a:cubicBezTo>
                  <a:cubicBezTo>
                    <a:pt x="1596043" y="377158"/>
                    <a:pt x="1657387" y="374282"/>
                    <a:pt x="1708187" y="370448"/>
                  </a:cubicBezTo>
                  <a:cubicBezTo>
                    <a:pt x="1758987" y="366614"/>
                    <a:pt x="1821288" y="347444"/>
                    <a:pt x="1851960" y="341693"/>
                  </a:cubicBezTo>
                  <a:cubicBezTo>
                    <a:pt x="1882632" y="335942"/>
                    <a:pt x="1874964" y="362780"/>
                    <a:pt x="1892217" y="335942"/>
                  </a:cubicBezTo>
                  <a:cubicBezTo>
                    <a:pt x="1909470" y="309104"/>
                    <a:pt x="1941100" y="215172"/>
                    <a:pt x="1955477" y="180666"/>
                  </a:cubicBezTo>
                  <a:cubicBezTo>
                    <a:pt x="1969854" y="146160"/>
                    <a:pt x="1960270" y="139451"/>
                    <a:pt x="1978481" y="128908"/>
                  </a:cubicBezTo>
                  <a:cubicBezTo>
                    <a:pt x="1996692" y="118365"/>
                    <a:pt x="2029281" y="116448"/>
                    <a:pt x="2064745" y="117406"/>
                  </a:cubicBezTo>
                  <a:cubicBezTo>
                    <a:pt x="2100209" y="118364"/>
                    <a:pt x="2150051" y="139451"/>
                    <a:pt x="2191266" y="134659"/>
                  </a:cubicBezTo>
                  <a:cubicBezTo>
                    <a:pt x="2232481" y="129867"/>
                    <a:pt x="2312036" y="88651"/>
                    <a:pt x="2312036" y="88651"/>
                  </a:cubicBezTo>
                  <a:cubicBezTo>
                    <a:pt x="2344625" y="76191"/>
                    <a:pt x="2365711" y="65648"/>
                    <a:pt x="2386798" y="59897"/>
                  </a:cubicBezTo>
                  <a:cubicBezTo>
                    <a:pt x="2407885" y="54146"/>
                    <a:pt x="2412677" y="49354"/>
                    <a:pt x="2438556" y="54146"/>
                  </a:cubicBezTo>
                  <a:cubicBezTo>
                    <a:pt x="2464435" y="58938"/>
                    <a:pt x="2508526" y="75232"/>
                    <a:pt x="2542073" y="88651"/>
                  </a:cubicBezTo>
                  <a:cubicBezTo>
                    <a:pt x="2575620" y="102070"/>
                    <a:pt x="2598624" y="121240"/>
                    <a:pt x="2639839" y="134659"/>
                  </a:cubicBezTo>
                  <a:cubicBezTo>
                    <a:pt x="2681054" y="148078"/>
                    <a:pt x="2758692" y="143286"/>
                    <a:pt x="2789364" y="169165"/>
                  </a:cubicBezTo>
                  <a:cubicBezTo>
                    <a:pt x="2820036" y="195044"/>
                    <a:pt x="2810451" y="248719"/>
                    <a:pt x="2823870" y="289934"/>
                  </a:cubicBezTo>
                  <a:cubicBezTo>
                    <a:pt x="2837289" y="331149"/>
                    <a:pt x="2861251" y="386742"/>
                    <a:pt x="2869877" y="416455"/>
                  </a:cubicBezTo>
                  <a:cubicBezTo>
                    <a:pt x="2878503" y="446168"/>
                    <a:pt x="2876586" y="432750"/>
                    <a:pt x="2875628" y="468214"/>
                  </a:cubicBezTo>
                  <a:cubicBezTo>
                    <a:pt x="2874670" y="503678"/>
                    <a:pt x="2872752" y="571731"/>
                    <a:pt x="2864126" y="629240"/>
                  </a:cubicBezTo>
                  <a:cubicBezTo>
                    <a:pt x="2855500" y="686749"/>
                    <a:pt x="2843998" y="747134"/>
                    <a:pt x="2823870" y="813270"/>
                  </a:cubicBezTo>
                  <a:cubicBezTo>
                    <a:pt x="2803742" y="879406"/>
                    <a:pt x="2765401" y="976214"/>
                    <a:pt x="2743356" y="1026055"/>
                  </a:cubicBezTo>
                  <a:cubicBezTo>
                    <a:pt x="2721311" y="1075897"/>
                    <a:pt x="2709809" y="1093149"/>
                    <a:pt x="2691598" y="1112319"/>
                  </a:cubicBezTo>
                  <a:cubicBezTo>
                    <a:pt x="2673387" y="1131489"/>
                    <a:pt x="2664760" y="1142991"/>
                    <a:pt x="2634088" y="1141074"/>
                  </a:cubicBezTo>
                  <a:cubicBezTo>
                    <a:pt x="2603416" y="1139157"/>
                    <a:pt x="2537281" y="1121904"/>
                    <a:pt x="2507568" y="1100817"/>
                  </a:cubicBezTo>
                  <a:cubicBezTo>
                    <a:pt x="2477855" y="1079730"/>
                    <a:pt x="2470186" y="1040432"/>
                    <a:pt x="2455809" y="1014553"/>
                  </a:cubicBezTo>
                  <a:cubicBezTo>
                    <a:pt x="2441432" y="988674"/>
                    <a:pt x="2427055" y="968546"/>
                    <a:pt x="2421304" y="945542"/>
                  </a:cubicBezTo>
                  <a:cubicBezTo>
                    <a:pt x="2415553" y="922538"/>
                    <a:pt x="2438557" y="888033"/>
                    <a:pt x="2421304" y="876531"/>
                  </a:cubicBezTo>
                  <a:cubicBezTo>
                    <a:pt x="2404051" y="865029"/>
                    <a:pt x="2344625" y="880365"/>
                    <a:pt x="2317787" y="876531"/>
                  </a:cubicBezTo>
                  <a:cubicBezTo>
                    <a:pt x="2290949" y="872697"/>
                    <a:pt x="2274654" y="849693"/>
                    <a:pt x="2260277" y="853527"/>
                  </a:cubicBezTo>
                  <a:cubicBezTo>
                    <a:pt x="2245900" y="857361"/>
                    <a:pt x="2220979" y="885157"/>
                    <a:pt x="2231522" y="899534"/>
                  </a:cubicBezTo>
                  <a:cubicBezTo>
                    <a:pt x="2242066" y="913911"/>
                    <a:pt x="2305327" y="921580"/>
                    <a:pt x="2323538" y="939791"/>
                  </a:cubicBezTo>
                  <a:cubicBezTo>
                    <a:pt x="2341749" y="958002"/>
                    <a:pt x="2359001" y="990591"/>
                    <a:pt x="2340790" y="1008802"/>
                  </a:cubicBezTo>
                  <a:cubicBezTo>
                    <a:pt x="2322579" y="1027013"/>
                    <a:pt x="2246859" y="1031806"/>
                    <a:pt x="2214270" y="1049059"/>
                  </a:cubicBezTo>
                  <a:cubicBezTo>
                    <a:pt x="2181681" y="1066312"/>
                    <a:pt x="2182639" y="1091232"/>
                    <a:pt x="2145258" y="1112319"/>
                  </a:cubicBezTo>
                  <a:cubicBezTo>
                    <a:pt x="2107877" y="1133406"/>
                    <a:pt x="2028322" y="1157369"/>
                    <a:pt x="1989983" y="1175580"/>
                  </a:cubicBezTo>
                  <a:cubicBezTo>
                    <a:pt x="1951644" y="1193791"/>
                    <a:pt x="1937266" y="1202417"/>
                    <a:pt x="1915221" y="1221587"/>
                  </a:cubicBezTo>
                  <a:cubicBezTo>
                    <a:pt x="1893176" y="1240757"/>
                    <a:pt x="1898926" y="1276221"/>
                    <a:pt x="1857711" y="1290598"/>
                  </a:cubicBezTo>
                  <a:cubicBezTo>
                    <a:pt x="1816496" y="1304975"/>
                    <a:pt x="1713938" y="1302100"/>
                    <a:pt x="1667930" y="1307851"/>
                  </a:cubicBezTo>
                  <a:cubicBezTo>
                    <a:pt x="1621923" y="1313602"/>
                    <a:pt x="1601794" y="1305934"/>
                    <a:pt x="1581666" y="1325104"/>
                  </a:cubicBezTo>
                  <a:cubicBezTo>
                    <a:pt x="1561538" y="1344274"/>
                    <a:pt x="1562496" y="1396032"/>
                    <a:pt x="1547160" y="1422870"/>
                  </a:cubicBezTo>
                  <a:cubicBezTo>
                    <a:pt x="1531824" y="1449708"/>
                    <a:pt x="1513613" y="1479422"/>
                    <a:pt x="1489651" y="1486131"/>
                  </a:cubicBezTo>
                  <a:cubicBezTo>
                    <a:pt x="1465689" y="1492840"/>
                    <a:pt x="1425432" y="1461210"/>
                    <a:pt x="1403387" y="1463127"/>
                  </a:cubicBezTo>
                  <a:cubicBezTo>
                    <a:pt x="1381342" y="1465044"/>
                    <a:pt x="1370798" y="1486130"/>
                    <a:pt x="1357379" y="1497632"/>
                  </a:cubicBezTo>
                  <a:cubicBezTo>
                    <a:pt x="1343960" y="1509134"/>
                    <a:pt x="1337250" y="1512010"/>
                    <a:pt x="1322873" y="1532138"/>
                  </a:cubicBezTo>
                  <a:cubicBezTo>
                    <a:pt x="1308496" y="1552266"/>
                    <a:pt x="1294119" y="1602108"/>
                    <a:pt x="1271115" y="1618402"/>
                  </a:cubicBezTo>
                  <a:cubicBezTo>
                    <a:pt x="1248111" y="1634696"/>
                    <a:pt x="1207855" y="1627029"/>
                    <a:pt x="1184851" y="1629904"/>
                  </a:cubicBezTo>
                  <a:cubicBezTo>
                    <a:pt x="1161847" y="1632780"/>
                    <a:pt x="1148428" y="1618402"/>
                    <a:pt x="1133092" y="1635655"/>
                  </a:cubicBezTo>
                  <a:cubicBezTo>
                    <a:pt x="1117756" y="1652908"/>
                    <a:pt x="1111047" y="1709459"/>
                    <a:pt x="1092836" y="1733421"/>
                  </a:cubicBezTo>
                  <a:cubicBezTo>
                    <a:pt x="1074625" y="1757383"/>
                    <a:pt x="1051620" y="1779429"/>
                    <a:pt x="1023824" y="1779429"/>
                  </a:cubicBezTo>
                  <a:cubicBezTo>
                    <a:pt x="996028" y="1779429"/>
                    <a:pt x="950978" y="1738213"/>
                    <a:pt x="926058" y="1733421"/>
                  </a:cubicBezTo>
                  <a:cubicBezTo>
                    <a:pt x="901138" y="1728629"/>
                    <a:pt x="892511" y="1741089"/>
                    <a:pt x="874300" y="1750674"/>
                  </a:cubicBezTo>
                  <a:cubicBezTo>
                    <a:pt x="856089" y="1760259"/>
                    <a:pt x="839794" y="1787097"/>
                    <a:pt x="816790" y="1790931"/>
                  </a:cubicBezTo>
                  <a:cubicBezTo>
                    <a:pt x="793786" y="1794765"/>
                    <a:pt x="766949" y="1770803"/>
                    <a:pt x="736277" y="1773678"/>
                  </a:cubicBezTo>
                  <a:cubicBezTo>
                    <a:pt x="705605" y="1776553"/>
                    <a:pt x="660556" y="1784221"/>
                    <a:pt x="632760" y="1808183"/>
                  </a:cubicBezTo>
                  <a:cubicBezTo>
                    <a:pt x="604964" y="1832145"/>
                    <a:pt x="587711" y="1893489"/>
                    <a:pt x="569500" y="1917451"/>
                  </a:cubicBezTo>
                  <a:cubicBezTo>
                    <a:pt x="551289" y="1941413"/>
                    <a:pt x="532119" y="1921285"/>
                    <a:pt x="523492" y="1951957"/>
                  </a:cubicBezTo>
                  <a:cubicBezTo>
                    <a:pt x="514865" y="1982629"/>
                    <a:pt x="538828" y="2079436"/>
                    <a:pt x="517741" y="2101481"/>
                  </a:cubicBezTo>
                  <a:cubicBezTo>
                    <a:pt x="496654" y="2123526"/>
                    <a:pt x="422850" y="2104357"/>
                    <a:pt x="396971" y="2084229"/>
                  </a:cubicBezTo>
                  <a:cubicBezTo>
                    <a:pt x="371092" y="2064101"/>
                    <a:pt x="378760" y="2009467"/>
                    <a:pt x="362466" y="1980712"/>
                  </a:cubicBezTo>
                  <a:cubicBezTo>
                    <a:pt x="346172" y="1951957"/>
                    <a:pt x="327001" y="1925119"/>
                    <a:pt x="299205" y="1911700"/>
                  </a:cubicBezTo>
                  <a:cubicBezTo>
                    <a:pt x="271409" y="1898281"/>
                    <a:pt x="230194" y="1916492"/>
                    <a:pt x="195688" y="1900198"/>
                  </a:cubicBezTo>
                  <a:cubicBezTo>
                    <a:pt x="161182" y="1883904"/>
                    <a:pt x="118050" y="1843647"/>
                    <a:pt x="92171" y="1813934"/>
                  </a:cubicBezTo>
                  <a:cubicBezTo>
                    <a:pt x="66292" y="1784221"/>
                    <a:pt x="50956" y="1744923"/>
                    <a:pt x="40413" y="1721919"/>
                  </a:cubicBezTo>
                  <a:cubicBezTo>
                    <a:pt x="29870" y="1698915"/>
                    <a:pt x="24119" y="1688372"/>
                    <a:pt x="28911" y="1675912"/>
                  </a:cubicBezTo>
                  <a:cubicBezTo>
                    <a:pt x="33703" y="1663452"/>
                    <a:pt x="73960" y="1662493"/>
                    <a:pt x="69168" y="1647157"/>
                  </a:cubicBezTo>
                  <a:cubicBezTo>
                    <a:pt x="64375" y="1631821"/>
                    <a:pt x="-3678" y="1610735"/>
                    <a:pt x="156" y="1583897"/>
                  </a:cubicBezTo>
                  <a:cubicBezTo>
                    <a:pt x="3990" y="1557059"/>
                    <a:pt x="62458" y="1513927"/>
                    <a:pt x="92171" y="1486131"/>
                  </a:cubicBezTo>
                  <a:cubicBezTo>
                    <a:pt x="121884" y="1458335"/>
                    <a:pt x="157349" y="1419994"/>
                    <a:pt x="178436" y="1417119"/>
                  </a:cubicBezTo>
                  <a:cubicBezTo>
                    <a:pt x="199523" y="1414244"/>
                    <a:pt x="201439" y="1465044"/>
                    <a:pt x="218692" y="1468878"/>
                  </a:cubicBezTo>
                  <a:cubicBezTo>
                    <a:pt x="235945" y="1472712"/>
                    <a:pt x="281953" y="1440123"/>
                    <a:pt x="281953" y="1440123"/>
                  </a:cubicBezTo>
                  <a:cubicBezTo>
                    <a:pt x="303998" y="1430538"/>
                    <a:pt x="337545" y="1421911"/>
                    <a:pt x="350964" y="1411368"/>
                  </a:cubicBezTo>
                  <a:cubicBezTo>
                    <a:pt x="364383" y="1400825"/>
                    <a:pt x="365341" y="1393157"/>
                    <a:pt x="362466" y="1376863"/>
                  </a:cubicBezTo>
                  <a:cubicBezTo>
                    <a:pt x="359591" y="1360569"/>
                    <a:pt x="338503" y="1333730"/>
                    <a:pt x="333711" y="1313602"/>
                  </a:cubicBezTo>
                  <a:cubicBezTo>
                    <a:pt x="328919" y="1293474"/>
                    <a:pt x="329877" y="1279097"/>
                    <a:pt x="333711" y="1256093"/>
                  </a:cubicBezTo>
                  <a:cubicBezTo>
                    <a:pt x="337545" y="1233089"/>
                    <a:pt x="330836" y="1199542"/>
                    <a:pt x="356715" y="1175580"/>
                  </a:cubicBezTo>
                  <a:cubicBezTo>
                    <a:pt x="382594" y="1151618"/>
                    <a:pt x="445855" y="1132447"/>
                    <a:pt x="488987" y="1112319"/>
                  </a:cubicBezTo>
                  <a:cubicBezTo>
                    <a:pt x="532119" y="1092191"/>
                    <a:pt x="586752" y="1067270"/>
                    <a:pt x="615507" y="1054810"/>
                  </a:cubicBezTo>
                  <a:cubicBezTo>
                    <a:pt x="644262" y="1042350"/>
                    <a:pt x="654806" y="1046184"/>
                    <a:pt x="661515" y="1037557"/>
                  </a:cubicBezTo>
                  <a:cubicBezTo>
                    <a:pt x="668225" y="1028931"/>
                    <a:pt x="665349" y="1011677"/>
                    <a:pt x="655764" y="1003051"/>
                  </a:cubicBezTo>
                  <a:cubicBezTo>
                    <a:pt x="646179" y="994425"/>
                    <a:pt x="616465" y="995383"/>
                    <a:pt x="604005" y="985798"/>
                  </a:cubicBezTo>
                  <a:cubicBezTo>
                    <a:pt x="591545" y="976213"/>
                    <a:pt x="590587" y="960878"/>
                    <a:pt x="581002" y="945542"/>
                  </a:cubicBezTo>
                  <a:cubicBezTo>
                    <a:pt x="571417" y="930206"/>
                    <a:pt x="565666" y="904326"/>
                    <a:pt x="546496" y="893783"/>
                  </a:cubicBezTo>
                  <a:cubicBezTo>
                    <a:pt x="527326" y="883240"/>
                    <a:pt x="492821" y="886115"/>
                    <a:pt x="465983" y="882281"/>
                  </a:cubicBezTo>
                  <a:cubicBezTo>
                    <a:pt x="439145" y="878447"/>
                    <a:pt x="412308" y="878448"/>
                    <a:pt x="385470" y="870780"/>
                  </a:cubicBezTo>
                  <a:cubicBezTo>
                    <a:pt x="358632" y="863112"/>
                    <a:pt x="326043" y="858319"/>
                    <a:pt x="304956" y="836274"/>
                  </a:cubicBezTo>
                  <a:cubicBezTo>
                    <a:pt x="283869" y="814229"/>
                    <a:pt x="264700" y="766304"/>
                    <a:pt x="258949" y="738508"/>
                  </a:cubicBezTo>
                  <a:cubicBezTo>
                    <a:pt x="253198" y="710712"/>
                    <a:pt x="273326" y="693459"/>
                    <a:pt x="270451" y="669497"/>
                  </a:cubicBezTo>
                  <a:cubicBezTo>
                    <a:pt x="267575" y="645535"/>
                    <a:pt x="248405" y="621572"/>
                    <a:pt x="241696" y="594734"/>
                  </a:cubicBezTo>
                  <a:cubicBezTo>
                    <a:pt x="234987" y="567896"/>
                    <a:pt x="229236" y="530515"/>
                    <a:pt x="230194" y="508470"/>
                  </a:cubicBezTo>
                  <a:cubicBezTo>
                    <a:pt x="231152" y="486425"/>
                    <a:pt x="244572" y="481633"/>
                    <a:pt x="247447" y="462463"/>
                  </a:cubicBezTo>
                  <a:cubicBezTo>
                    <a:pt x="250322" y="443293"/>
                    <a:pt x="254156" y="414538"/>
                    <a:pt x="247447" y="393451"/>
                  </a:cubicBezTo>
                  <a:cubicBezTo>
                    <a:pt x="240737" y="372364"/>
                    <a:pt x="207190" y="364697"/>
                    <a:pt x="207190" y="335942"/>
                  </a:cubicBezTo>
                  <a:cubicBezTo>
                    <a:pt x="207190" y="307187"/>
                    <a:pt x="231153" y="246802"/>
                    <a:pt x="247447" y="220923"/>
                  </a:cubicBezTo>
                  <a:cubicBezTo>
                    <a:pt x="263741" y="195044"/>
                    <a:pt x="298247" y="177791"/>
                    <a:pt x="333711" y="1634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542" y="3568091"/>
              <a:ext cx="2592132" cy="2592132"/>
            </a:xfrm>
            <a:prstGeom prst="rect">
              <a:avLst/>
            </a:prstGeom>
          </p:spPr>
        </p:pic>
        <p:sp>
          <p:nvSpPr>
            <p:cNvPr id="13" name="Ellipse 24">
              <a:extLst>
                <a:ext uri="{FF2B5EF4-FFF2-40B4-BE49-F238E27FC236}">
                  <a16:creationId xmlns:a16="http://schemas.microsoft.com/office/drawing/2014/main" id="{7474D6FC-6AA8-4449-9B92-91D4CC16B9C1}"/>
                </a:ext>
              </a:extLst>
            </p:cNvPr>
            <p:cNvSpPr/>
            <p:nvPr/>
          </p:nvSpPr>
          <p:spPr>
            <a:xfrm>
              <a:off x="10581803" y="4712125"/>
              <a:ext cx="175540" cy="1582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1000">
                  <a:srgbClr val="9CD6CD"/>
                </a:gs>
                <a:gs pos="100000">
                  <a:srgbClr val="38AC9A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38A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Gleichschenkliges Dreieck 13"/>
            <p:cNvSpPr/>
            <p:nvPr/>
          </p:nvSpPr>
          <p:spPr>
            <a:xfrm rot="9276287">
              <a:off x="9421002" y="3474899"/>
              <a:ext cx="1877148" cy="1306206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64000">
                  <a:srgbClr val="9CD6CD"/>
                </a:gs>
                <a:gs pos="100000">
                  <a:srgbClr val="38AC9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24">
              <a:extLst>
                <a:ext uri="{FF2B5EF4-FFF2-40B4-BE49-F238E27FC236}">
                  <a16:creationId xmlns:a16="http://schemas.microsoft.com/office/drawing/2014/main" id="{7474D6FC-6AA8-4449-9B92-91D4CC16B9C1}"/>
                </a:ext>
              </a:extLst>
            </p:cNvPr>
            <p:cNvSpPr/>
            <p:nvPr/>
          </p:nvSpPr>
          <p:spPr>
            <a:xfrm>
              <a:off x="9231605" y="2543893"/>
              <a:ext cx="139009" cy="12674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1000">
                  <a:srgbClr val="9CD6CD"/>
                </a:gs>
                <a:gs pos="100000">
                  <a:srgbClr val="38AC9A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38A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24">
              <a:extLst>
                <a:ext uri="{FF2B5EF4-FFF2-40B4-BE49-F238E27FC236}">
                  <a16:creationId xmlns:a16="http://schemas.microsoft.com/office/drawing/2014/main" id="{7474D6FC-6AA8-4449-9B92-91D4CC16B9C1}"/>
                </a:ext>
              </a:extLst>
            </p:cNvPr>
            <p:cNvSpPr/>
            <p:nvPr/>
          </p:nvSpPr>
          <p:spPr>
            <a:xfrm>
              <a:off x="9510753" y="3063432"/>
              <a:ext cx="139009" cy="12674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1000">
                  <a:srgbClr val="9CD6CD"/>
                </a:gs>
                <a:gs pos="100000">
                  <a:srgbClr val="38AC9A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38A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24">
              <a:extLst>
                <a:ext uri="{FF2B5EF4-FFF2-40B4-BE49-F238E27FC236}">
                  <a16:creationId xmlns:a16="http://schemas.microsoft.com/office/drawing/2014/main" id="{7474D6FC-6AA8-4449-9B92-91D4CC16B9C1}"/>
                </a:ext>
              </a:extLst>
            </p:cNvPr>
            <p:cNvSpPr/>
            <p:nvPr/>
          </p:nvSpPr>
          <p:spPr>
            <a:xfrm>
              <a:off x="10286103" y="2731078"/>
              <a:ext cx="139009" cy="12674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1000">
                  <a:srgbClr val="9CD6CD"/>
                </a:gs>
                <a:gs pos="100000">
                  <a:srgbClr val="38AC9A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38A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r Verbinder 17"/>
            <p:cNvCxnSpPr>
              <a:stCxn id="15" idx="6"/>
              <a:endCxn id="17" idx="2"/>
            </p:cNvCxnSpPr>
            <p:nvPr/>
          </p:nvCxnSpPr>
          <p:spPr>
            <a:xfrm>
              <a:off x="9370614" y="2607267"/>
              <a:ext cx="915489" cy="187185"/>
            </a:xfrm>
            <a:prstGeom prst="line">
              <a:avLst/>
            </a:prstGeom>
            <a:ln>
              <a:solidFill>
                <a:srgbClr val="38AC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>
              <a:stCxn id="17" idx="3"/>
              <a:endCxn id="16" idx="7"/>
            </p:cNvCxnSpPr>
            <p:nvPr/>
          </p:nvCxnSpPr>
          <p:spPr>
            <a:xfrm flipH="1">
              <a:off x="9629405" y="2839264"/>
              <a:ext cx="677055" cy="242730"/>
            </a:xfrm>
            <a:prstGeom prst="line">
              <a:avLst/>
            </a:prstGeom>
            <a:ln>
              <a:solidFill>
                <a:srgbClr val="38AC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>
              <a:stCxn id="16" idx="0"/>
              <a:endCxn id="15" idx="5"/>
            </p:cNvCxnSpPr>
            <p:nvPr/>
          </p:nvCxnSpPr>
          <p:spPr>
            <a:xfrm flipH="1" flipV="1">
              <a:off x="9350257" y="2652079"/>
              <a:ext cx="230001" cy="411353"/>
            </a:xfrm>
            <a:prstGeom prst="line">
              <a:avLst/>
            </a:prstGeom>
            <a:ln>
              <a:solidFill>
                <a:srgbClr val="38AC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9059542" y="2290209"/>
              <a:ext cx="690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38AC9A"/>
                  </a:solidFill>
                </a:rPr>
                <a:t>Leipzig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0130276" y="2477990"/>
              <a:ext cx="804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38AC9A"/>
                  </a:solidFill>
                </a:rPr>
                <a:t>Dresden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9163288" y="3108244"/>
              <a:ext cx="886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38AC9A"/>
                  </a:solidFill>
                </a:rPr>
                <a:t>Chemnitz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</p:grpSp>
      <p:sp>
        <p:nvSpPr>
          <p:cNvPr id="24" name="Rechteck 23"/>
          <p:cNvSpPr/>
          <p:nvPr/>
        </p:nvSpPr>
        <p:spPr bwMode="auto">
          <a:xfrm>
            <a:off x="739774" y="6455224"/>
            <a:ext cx="10255183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CGT: Cell and Gene Therapy		R&amp;D: Research and Development	GMP: Good Manufacturing Practice	QC: Quality Control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5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10189" y="1556952"/>
            <a:ext cx="3530470" cy="4939797"/>
            <a:chOff x="5551746" y="1235675"/>
            <a:chExt cx="3530470" cy="4939797"/>
          </a:xfrm>
        </p:grpSpPr>
        <p:sp>
          <p:nvSpPr>
            <p:cNvPr id="7" name="Abgerundetes Rechteck 6"/>
            <p:cNvSpPr/>
            <p:nvPr/>
          </p:nvSpPr>
          <p:spPr>
            <a:xfrm>
              <a:off x="5551746" y="1235675"/>
              <a:ext cx="3530470" cy="49397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298946" y="1453223"/>
              <a:ext cx="2036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8AC9A"/>
                  </a:solidFill>
                </a:rPr>
                <a:t>5 years from now</a:t>
              </a:r>
              <a:endParaRPr lang="en-US" sz="2000" b="1" dirty="0">
                <a:solidFill>
                  <a:srgbClr val="38AC9A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625811" y="1939386"/>
              <a:ext cx="3332838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Accelerated translation of ATMPs i.e. designer-recombinase platforms to approval, in particular for cancer treatment 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 optimized processes for production of ATMPs and vectors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GMP training center for Europe</a:t>
              </a:r>
            </a:p>
            <a:p>
              <a:pPr algn="ctr"/>
              <a:endParaRPr lang="en-US" dirty="0"/>
            </a:p>
          </p:txBody>
        </p:sp>
        <p:pic>
          <p:nvPicPr>
            <p:cNvPr id="10" name="Grafik 3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021281" y="4407253"/>
              <a:ext cx="1079635" cy="1217548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0365">
              <a:off x="7233673" y="4185403"/>
              <a:ext cx="1595763" cy="1717222"/>
            </a:xfrm>
            <a:prstGeom prst="rect">
              <a:avLst/>
            </a:prstGeom>
          </p:spPr>
        </p:pic>
        <p:sp>
          <p:nvSpPr>
            <p:cNvPr id="12" name="Rechteck 43"/>
            <p:cNvSpPr/>
            <p:nvPr/>
          </p:nvSpPr>
          <p:spPr bwMode="auto">
            <a:xfrm>
              <a:off x="5625811" y="5531068"/>
              <a:ext cx="16599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38AC9A"/>
                  </a:solidFill>
                  <a:cs typeface="Arial"/>
                </a:rPr>
                <a:t>Partially automated</a:t>
              </a:r>
              <a:br>
                <a:rPr lang="en-US" sz="1400" b="1" dirty="0" smtClean="0">
                  <a:solidFill>
                    <a:srgbClr val="38AC9A"/>
                  </a:solidFill>
                  <a:cs typeface="Arial"/>
                </a:rPr>
              </a:br>
              <a:r>
                <a:rPr lang="en-US" sz="1400" b="1" dirty="0" smtClean="0">
                  <a:solidFill>
                    <a:srgbClr val="38AC9A"/>
                  </a:solidFill>
                  <a:cs typeface="Arial"/>
                </a:rPr>
                <a:t>production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  <p:sp>
          <p:nvSpPr>
            <p:cNvPr id="13" name="Rechteck 43"/>
            <p:cNvSpPr/>
            <p:nvPr/>
          </p:nvSpPr>
          <p:spPr bwMode="auto">
            <a:xfrm>
              <a:off x="7455262" y="5524892"/>
              <a:ext cx="12125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38AC9A"/>
                  </a:solidFill>
                  <a:cs typeface="Arial"/>
                </a:rPr>
                <a:t>Designer-</a:t>
              </a:r>
              <a:br>
                <a:rPr lang="en-US" sz="1400" b="1" dirty="0" smtClean="0">
                  <a:solidFill>
                    <a:srgbClr val="38AC9A"/>
                  </a:solidFill>
                  <a:cs typeface="Arial"/>
                </a:rPr>
              </a:br>
              <a:r>
                <a:rPr lang="en-US" sz="1400" b="1" dirty="0" smtClean="0">
                  <a:solidFill>
                    <a:srgbClr val="38AC9A"/>
                  </a:solidFill>
                  <a:cs typeface="Arial"/>
                </a:rPr>
                <a:t>recombinases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</p:grpSp>
      <p:sp>
        <p:nvSpPr>
          <p:cNvPr id="14" name="Pfeil: nach rechts 30">
            <a:extLst>
              <a:ext uri="{FF2B5EF4-FFF2-40B4-BE49-F238E27FC236}">
                <a16:creationId xmlns:a16="http://schemas.microsoft.com/office/drawing/2014/main" id="{C28248AA-573C-4DA7-8D3A-B5CC38590C8B}"/>
              </a:ext>
            </a:extLst>
          </p:cNvPr>
          <p:cNvSpPr/>
          <p:nvPr/>
        </p:nvSpPr>
        <p:spPr bwMode="auto">
          <a:xfrm>
            <a:off x="7933025" y="3870622"/>
            <a:ext cx="349129" cy="307092"/>
          </a:xfrm>
          <a:prstGeom prst="rightArrow">
            <a:avLst/>
          </a:prstGeom>
          <a:solidFill>
            <a:srgbClr val="12A497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r Verbinder 14"/>
          <p:cNvCxnSpPr/>
          <p:nvPr/>
        </p:nvCxnSpPr>
        <p:spPr>
          <a:xfrm>
            <a:off x="1702717" y="3491999"/>
            <a:ext cx="1082957" cy="0"/>
          </a:xfrm>
          <a:prstGeom prst="line">
            <a:avLst/>
          </a:prstGeom>
          <a:ln w="28575">
            <a:solidFill>
              <a:srgbClr val="38AC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1706833" y="4212810"/>
            <a:ext cx="1082957" cy="0"/>
          </a:xfrm>
          <a:prstGeom prst="line">
            <a:avLst/>
          </a:prstGeom>
          <a:ln w="28575">
            <a:solidFill>
              <a:srgbClr val="38AC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4402555" y="1554270"/>
            <a:ext cx="3530470" cy="4939797"/>
            <a:chOff x="4244253" y="1480129"/>
            <a:chExt cx="3530470" cy="4939797"/>
          </a:xfrm>
        </p:grpSpPr>
        <p:sp>
          <p:nvSpPr>
            <p:cNvPr id="18" name="Abgerundetes Rechteck 17"/>
            <p:cNvSpPr/>
            <p:nvPr/>
          </p:nvSpPr>
          <p:spPr>
            <a:xfrm>
              <a:off x="4244253" y="1480129"/>
              <a:ext cx="3530470" cy="49397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857224" y="1700358"/>
              <a:ext cx="2165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8AC9A"/>
                  </a:solidFill>
                </a:rPr>
                <a:t>10 years from now</a:t>
              </a:r>
              <a:endParaRPr lang="en-US" sz="2000" b="1" dirty="0">
                <a:solidFill>
                  <a:srgbClr val="38AC9A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E3110E2-F8BA-4CC5-9F0E-C616613EE51E}"/>
                </a:ext>
              </a:extLst>
            </p:cNvPr>
            <p:cNvSpPr txBox="1"/>
            <p:nvPr/>
          </p:nvSpPr>
          <p:spPr bwMode="auto">
            <a:xfrm>
              <a:off x="4320737" y="2186521"/>
              <a:ext cx="3288020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Breakthrough treatments for several diseases available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 and adaptable technologies for personalized medicine (in vivo &amp; ex vivo therapies)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 lines, Robotics, AI, Industry 4.0 – Cost reduction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1" name="Gerader Verbinder 20"/>
            <p:cNvCxnSpPr/>
            <p:nvPr/>
          </p:nvCxnSpPr>
          <p:spPr>
            <a:xfrm>
              <a:off x="5398702" y="2902992"/>
              <a:ext cx="1082957" cy="0"/>
            </a:xfrm>
            <a:prstGeom prst="line">
              <a:avLst/>
            </a:prstGeom>
            <a:ln w="28575">
              <a:solidFill>
                <a:srgbClr val="38AC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5402818" y="3846226"/>
              <a:ext cx="1082957" cy="0"/>
            </a:xfrm>
            <a:prstGeom prst="line">
              <a:avLst/>
            </a:prstGeom>
            <a:ln w="28575">
              <a:solidFill>
                <a:srgbClr val="38AC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ieren 22"/>
            <p:cNvGrpSpPr/>
            <p:nvPr/>
          </p:nvGrpSpPr>
          <p:grpSpPr>
            <a:xfrm>
              <a:off x="4505527" y="5339294"/>
              <a:ext cx="1330335" cy="512447"/>
              <a:chOff x="9824200" y="1279283"/>
              <a:chExt cx="1330335" cy="512447"/>
            </a:xfrm>
          </p:grpSpPr>
          <p:pic>
            <p:nvPicPr>
              <p:cNvPr id="28" name="Grafik 33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9824200" y="1291639"/>
                <a:ext cx="443445" cy="500091"/>
              </a:xfrm>
              <a:prstGeom prst="rect">
                <a:avLst/>
              </a:prstGeom>
            </p:spPr>
          </p:pic>
          <p:pic>
            <p:nvPicPr>
              <p:cNvPr id="29" name="Grafik 33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10267645" y="1291639"/>
                <a:ext cx="443445" cy="500091"/>
              </a:xfrm>
              <a:prstGeom prst="rect">
                <a:avLst/>
              </a:prstGeom>
            </p:spPr>
          </p:pic>
          <p:pic>
            <p:nvPicPr>
              <p:cNvPr id="30" name="Grafik 33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10711090" y="1279283"/>
                <a:ext cx="443445" cy="500091"/>
              </a:xfrm>
              <a:prstGeom prst="rect">
                <a:avLst/>
              </a:prstGeom>
            </p:spPr>
          </p:pic>
        </p:grpSp>
        <p:pic>
          <p:nvPicPr>
            <p:cNvPr id="24" name="Picture 6" descr="Automation - Free business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833" y="4794469"/>
              <a:ext cx="554102" cy="558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hteck 43"/>
            <p:cNvSpPr/>
            <p:nvPr/>
          </p:nvSpPr>
          <p:spPr bwMode="auto">
            <a:xfrm>
              <a:off x="4467940" y="5898081"/>
              <a:ext cx="13658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38AC9A"/>
                  </a:solidFill>
                  <a:cs typeface="Arial"/>
                </a:rPr>
                <a:t>Full automation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  <p:pic>
          <p:nvPicPr>
            <p:cNvPr id="26" name="Grafik 30"/>
            <p:cNvPicPr>
              <a:picLocks noChangeAspect="1"/>
            </p:cNvPicPr>
            <p:nvPr/>
          </p:nvPicPr>
          <p:blipFill>
            <a:blip r:embed="rId5"/>
            <a:srcRect b="22424"/>
            <a:stretch/>
          </p:blipFill>
          <p:spPr bwMode="auto">
            <a:xfrm>
              <a:off x="6057515" y="4654388"/>
              <a:ext cx="1456885" cy="1170418"/>
            </a:xfrm>
            <a:prstGeom prst="rect">
              <a:avLst/>
            </a:prstGeom>
          </p:spPr>
        </p:pic>
        <p:sp>
          <p:nvSpPr>
            <p:cNvPr id="27" name="Rechteck 39"/>
            <p:cNvSpPr/>
            <p:nvPr/>
          </p:nvSpPr>
          <p:spPr bwMode="auto">
            <a:xfrm>
              <a:off x="6165756" y="5744282"/>
              <a:ext cx="11929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38AC9A"/>
                  </a:solidFill>
                  <a:cs typeface="Arial"/>
                </a:rPr>
                <a:t>ATMP studies</a:t>
              </a:r>
              <a:br>
                <a:rPr lang="en-US" sz="1400" b="1" dirty="0" smtClean="0">
                  <a:solidFill>
                    <a:srgbClr val="38AC9A"/>
                  </a:solidFill>
                  <a:cs typeface="Arial"/>
                </a:rPr>
              </a:br>
              <a:r>
                <a:rPr lang="en-US" sz="1400" b="1" dirty="0" smtClean="0">
                  <a:solidFill>
                    <a:srgbClr val="38AC9A"/>
                  </a:solidFill>
                  <a:cs typeface="Arial"/>
                </a:rPr>
                <a:t>phase III/IV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</p:grp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C28248AA-573C-4DA7-8D3A-B5CC38590C8B}"/>
              </a:ext>
            </a:extLst>
          </p:cNvPr>
          <p:cNvSpPr/>
          <p:nvPr/>
        </p:nvSpPr>
        <p:spPr bwMode="auto">
          <a:xfrm>
            <a:off x="4053426" y="3870622"/>
            <a:ext cx="349129" cy="307092"/>
          </a:xfrm>
          <a:prstGeom prst="rightArrow">
            <a:avLst/>
          </a:prstGeom>
          <a:solidFill>
            <a:srgbClr val="12A497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/>
          <p:cNvGrpSpPr/>
          <p:nvPr/>
        </p:nvGrpSpPr>
        <p:grpSpPr>
          <a:xfrm>
            <a:off x="8294921" y="1554270"/>
            <a:ext cx="3530470" cy="4939797"/>
            <a:chOff x="8294921" y="1554270"/>
            <a:chExt cx="3530470" cy="4939797"/>
          </a:xfrm>
        </p:grpSpPr>
        <p:sp>
          <p:nvSpPr>
            <p:cNvPr id="33" name="Abgerundetes Rechteck 32"/>
            <p:cNvSpPr/>
            <p:nvPr/>
          </p:nvSpPr>
          <p:spPr>
            <a:xfrm>
              <a:off x="8294921" y="1554270"/>
              <a:ext cx="3530470" cy="49397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9002365" y="1769660"/>
              <a:ext cx="2165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8AC9A"/>
                  </a:solidFill>
                </a:rPr>
                <a:t>20 years from now</a:t>
              </a:r>
              <a:endParaRPr lang="en-US" sz="2000" b="1" dirty="0">
                <a:solidFill>
                  <a:srgbClr val="38AC9A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DBEE80C3-08DE-4713-8510-DED53FD3708A}"/>
                </a:ext>
              </a:extLst>
            </p:cNvPr>
            <p:cNvSpPr txBox="1"/>
            <p:nvPr/>
          </p:nvSpPr>
          <p:spPr bwMode="auto">
            <a:xfrm>
              <a:off x="8644050" y="2385160"/>
              <a:ext cx="293749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Cost-effective healing of many diseases possible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Universally applicable genome surgery and „off the shelf“ therapies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6" name="Gerader Verbinder 35"/>
            <p:cNvCxnSpPr/>
            <p:nvPr/>
          </p:nvCxnSpPr>
          <p:spPr>
            <a:xfrm>
              <a:off x="9543843" y="3080106"/>
              <a:ext cx="1082957" cy="0"/>
            </a:xfrm>
            <a:prstGeom prst="line">
              <a:avLst/>
            </a:prstGeom>
            <a:ln w="28575">
              <a:solidFill>
                <a:srgbClr val="38AC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CE676F7B-3461-4BDC-BFEC-85846FB22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3091" y="4203212"/>
              <a:ext cx="2359412" cy="1769010"/>
            </a:xfrm>
            <a:prstGeom prst="rect">
              <a:avLst/>
            </a:prstGeom>
          </p:spPr>
        </p:pic>
        <p:sp>
          <p:nvSpPr>
            <p:cNvPr id="38" name="Rechteck 43"/>
            <p:cNvSpPr/>
            <p:nvPr/>
          </p:nvSpPr>
          <p:spPr bwMode="auto">
            <a:xfrm>
              <a:off x="9153583" y="5974462"/>
              <a:ext cx="19252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38AC9A"/>
                  </a:solidFill>
                  <a:cs typeface="Arial"/>
                </a:rPr>
                <a:t>Increased quality of life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</p:grp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739774" y="176982"/>
            <a:ext cx="726775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 1</a:t>
            </a:r>
            <a:b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&amp; Clinical Innovations</a:t>
            </a:r>
            <a:endParaRPr lang="en-US" sz="4000" b="1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88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10189" y="1556952"/>
            <a:ext cx="3530470" cy="5078626"/>
            <a:chOff x="5551746" y="1235675"/>
            <a:chExt cx="3530470" cy="5078626"/>
          </a:xfrm>
        </p:grpSpPr>
        <p:sp>
          <p:nvSpPr>
            <p:cNvPr id="5" name="Abgerundetes Rechteck 4"/>
            <p:cNvSpPr/>
            <p:nvPr/>
          </p:nvSpPr>
          <p:spPr>
            <a:xfrm>
              <a:off x="5551746" y="1235675"/>
              <a:ext cx="3530470" cy="50786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298946" y="1453223"/>
              <a:ext cx="2036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8AC9A"/>
                  </a:solidFill>
                </a:rPr>
                <a:t>5 years from now</a:t>
              </a:r>
              <a:endParaRPr lang="en-US" sz="2000" b="1" dirty="0">
                <a:solidFill>
                  <a:srgbClr val="38AC9A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650562" y="1948358"/>
              <a:ext cx="3332838" cy="241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SaxoCell® brand well established 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Strong voice of the cell and gene therapy sector in Germany towards politics, regulatory authorities and stakeholders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Several new jobs created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Pfeil: nach rechts 30">
            <a:extLst>
              <a:ext uri="{FF2B5EF4-FFF2-40B4-BE49-F238E27FC236}">
                <a16:creationId xmlns:a16="http://schemas.microsoft.com/office/drawing/2014/main" id="{C28248AA-573C-4DA7-8D3A-B5CC38590C8B}"/>
              </a:ext>
            </a:extLst>
          </p:cNvPr>
          <p:cNvSpPr/>
          <p:nvPr/>
        </p:nvSpPr>
        <p:spPr bwMode="auto">
          <a:xfrm>
            <a:off x="7933025" y="3870622"/>
            <a:ext cx="349129" cy="307092"/>
          </a:xfrm>
          <a:prstGeom prst="rightArrow">
            <a:avLst/>
          </a:prstGeom>
          <a:solidFill>
            <a:srgbClr val="12A497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>
            <a:off x="1706833" y="2651739"/>
            <a:ext cx="1082957" cy="0"/>
          </a:xfrm>
          <a:prstGeom prst="line">
            <a:avLst/>
          </a:prstGeom>
          <a:ln w="28575">
            <a:solidFill>
              <a:srgbClr val="38AC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>
            <a:off x="4402555" y="1554270"/>
            <a:ext cx="3530470" cy="5081308"/>
            <a:chOff x="4244253" y="1480129"/>
            <a:chExt cx="3530470" cy="5081308"/>
          </a:xfrm>
        </p:grpSpPr>
        <p:sp>
          <p:nvSpPr>
            <p:cNvPr id="11" name="Abgerundetes Rechteck 10"/>
            <p:cNvSpPr/>
            <p:nvPr/>
          </p:nvSpPr>
          <p:spPr>
            <a:xfrm>
              <a:off x="4244253" y="1480129"/>
              <a:ext cx="3530470" cy="50813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857224" y="1700358"/>
              <a:ext cx="2165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8AC9A"/>
                  </a:solidFill>
                </a:rPr>
                <a:t>10 years from now</a:t>
              </a:r>
              <a:endParaRPr lang="en-US" sz="2000" b="1" dirty="0">
                <a:solidFill>
                  <a:srgbClr val="38AC9A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E3110E2-F8BA-4CC5-9F0E-C616613EE51E}"/>
                </a:ext>
              </a:extLst>
            </p:cNvPr>
            <p:cNvSpPr txBox="1"/>
            <p:nvPr/>
          </p:nvSpPr>
          <p:spPr bwMode="auto">
            <a:xfrm>
              <a:off x="4345955" y="2198215"/>
              <a:ext cx="334076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High worldwide visibility achieved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Track record of successfully established cell and gene therapy companies in Saxony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Well established Saxon training and education for ATMPs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5423416" y="2631142"/>
              <a:ext cx="1082957" cy="0"/>
            </a:xfrm>
            <a:prstGeom prst="line">
              <a:avLst/>
            </a:prstGeom>
            <a:ln w="28575">
              <a:solidFill>
                <a:srgbClr val="38AC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feil: nach rechts 30">
            <a:extLst>
              <a:ext uri="{FF2B5EF4-FFF2-40B4-BE49-F238E27FC236}">
                <a16:creationId xmlns:a16="http://schemas.microsoft.com/office/drawing/2014/main" id="{C28248AA-573C-4DA7-8D3A-B5CC38590C8B}"/>
              </a:ext>
            </a:extLst>
          </p:cNvPr>
          <p:cNvSpPr/>
          <p:nvPr/>
        </p:nvSpPr>
        <p:spPr bwMode="auto">
          <a:xfrm>
            <a:off x="4053426" y="3870622"/>
            <a:ext cx="349129" cy="307092"/>
          </a:xfrm>
          <a:prstGeom prst="rightArrow">
            <a:avLst/>
          </a:prstGeom>
          <a:solidFill>
            <a:srgbClr val="12A497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8294921" y="1554270"/>
            <a:ext cx="3530470" cy="5081308"/>
            <a:chOff x="8294921" y="1554270"/>
            <a:chExt cx="3530470" cy="5081308"/>
          </a:xfrm>
        </p:grpSpPr>
        <p:sp>
          <p:nvSpPr>
            <p:cNvPr id="17" name="Abgerundetes Rechteck 16"/>
            <p:cNvSpPr/>
            <p:nvPr/>
          </p:nvSpPr>
          <p:spPr>
            <a:xfrm>
              <a:off x="8294921" y="1554270"/>
              <a:ext cx="3530470" cy="50813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9002365" y="1769660"/>
              <a:ext cx="2165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8AC9A"/>
                  </a:solidFill>
                </a:rPr>
                <a:t>20 years from now</a:t>
              </a:r>
              <a:endParaRPr lang="en-US" sz="2000" b="1" dirty="0">
                <a:solidFill>
                  <a:srgbClr val="38AC9A"/>
                </a:solidFill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BEE80C3-08DE-4713-8510-DED53FD3708A}"/>
                </a:ext>
              </a:extLst>
            </p:cNvPr>
            <p:cNvSpPr txBox="1"/>
            <p:nvPr/>
          </p:nvSpPr>
          <p:spPr bwMode="auto">
            <a:xfrm>
              <a:off x="8489092" y="2272356"/>
              <a:ext cx="3163330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Saxony is the leading cell and gene therapy location in Europe, Germany 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Large international investments realized in the cell and gene therapy sector in Saxony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0" name="Gerader Verbinder 19"/>
            <p:cNvCxnSpPr/>
            <p:nvPr/>
          </p:nvCxnSpPr>
          <p:spPr>
            <a:xfrm>
              <a:off x="9543843" y="3240747"/>
              <a:ext cx="1082957" cy="0"/>
            </a:xfrm>
            <a:prstGeom prst="line">
              <a:avLst/>
            </a:prstGeom>
            <a:ln w="28575">
              <a:solidFill>
                <a:srgbClr val="38AC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Gerader Verbinder 20"/>
          <p:cNvCxnSpPr/>
          <p:nvPr/>
        </p:nvCxnSpPr>
        <p:spPr>
          <a:xfrm>
            <a:off x="1702717" y="3920367"/>
            <a:ext cx="1082957" cy="0"/>
          </a:xfrm>
          <a:prstGeom prst="line">
            <a:avLst/>
          </a:prstGeom>
          <a:ln w="28575">
            <a:solidFill>
              <a:srgbClr val="38AC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5573478" y="3685590"/>
            <a:ext cx="1082957" cy="0"/>
          </a:xfrm>
          <a:prstGeom prst="line">
            <a:avLst/>
          </a:prstGeom>
          <a:ln w="28575">
            <a:solidFill>
              <a:srgbClr val="38AC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/>
          <p:cNvGrpSpPr/>
          <p:nvPr/>
        </p:nvGrpSpPr>
        <p:grpSpPr>
          <a:xfrm>
            <a:off x="8468127" y="4216262"/>
            <a:ext cx="3067515" cy="2359685"/>
            <a:chOff x="8468127" y="4154477"/>
            <a:chExt cx="3067515" cy="2359685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9098909" y="4154477"/>
              <a:ext cx="2241977" cy="2359685"/>
              <a:chOff x="6743278" y="1333813"/>
              <a:chExt cx="3312368" cy="4383453"/>
            </a:xfrm>
          </p:grpSpPr>
          <p:sp>
            <p:nvSpPr>
              <p:cNvPr id="37" name="Freeform 22"/>
              <p:cNvSpPr>
                <a:spLocks noChangeAspect="1"/>
              </p:cNvSpPr>
              <p:nvPr/>
            </p:nvSpPr>
            <p:spPr bwMode="auto">
              <a:xfrm>
                <a:off x="6743278" y="3548680"/>
                <a:ext cx="849579" cy="1190078"/>
              </a:xfrm>
              <a:custGeom>
                <a:avLst/>
                <a:gdLst>
                  <a:gd name="T0" fmla="*/ 746 w 795"/>
                  <a:gd name="T1" fmla="*/ 120 h 1131"/>
                  <a:gd name="T2" fmla="*/ 746 w 795"/>
                  <a:gd name="T3" fmla="*/ 248 h 1131"/>
                  <a:gd name="T4" fmla="*/ 690 w 795"/>
                  <a:gd name="T5" fmla="*/ 313 h 1131"/>
                  <a:gd name="T6" fmla="*/ 738 w 795"/>
                  <a:gd name="T7" fmla="*/ 361 h 1131"/>
                  <a:gd name="T8" fmla="*/ 602 w 795"/>
                  <a:gd name="T9" fmla="*/ 497 h 1131"/>
                  <a:gd name="T10" fmla="*/ 658 w 795"/>
                  <a:gd name="T11" fmla="*/ 553 h 1131"/>
                  <a:gd name="T12" fmla="*/ 714 w 795"/>
                  <a:gd name="T13" fmla="*/ 505 h 1131"/>
                  <a:gd name="T14" fmla="*/ 795 w 795"/>
                  <a:gd name="T15" fmla="*/ 505 h 1131"/>
                  <a:gd name="T16" fmla="*/ 795 w 795"/>
                  <a:gd name="T17" fmla="*/ 947 h 1131"/>
                  <a:gd name="T18" fmla="*/ 738 w 795"/>
                  <a:gd name="T19" fmla="*/ 1003 h 1131"/>
                  <a:gd name="T20" fmla="*/ 738 w 795"/>
                  <a:gd name="T21" fmla="*/ 1131 h 1131"/>
                  <a:gd name="T22" fmla="*/ 650 w 795"/>
                  <a:gd name="T23" fmla="*/ 1051 h 1131"/>
                  <a:gd name="T24" fmla="*/ 530 w 795"/>
                  <a:gd name="T25" fmla="*/ 1051 h 1131"/>
                  <a:gd name="T26" fmla="*/ 482 w 795"/>
                  <a:gd name="T27" fmla="*/ 995 h 1131"/>
                  <a:gd name="T28" fmla="*/ 441 w 795"/>
                  <a:gd name="T29" fmla="*/ 995 h 1131"/>
                  <a:gd name="T30" fmla="*/ 441 w 795"/>
                  <a:gd name="T31" fmla="*/ 834 h 1131"/>
                  <a:gd name="T32" fmla="*/ 361 w 795"/>
                  <a:gd name="T33" fmla="*/ 762 h 1131"/>
                  <a:gd name="T34" fmla="*/ 88 w 795"/>
                  <a:gd name="T35" fmla="*/ 762 h 1131"/>
                  <a:gd name="T36" fmla="*/ 201 w 795"/>
                  <a:gd name="T37" fmla="*/ 650 h 1131"/>
                  <a:gd name="T38" fmla="*/ 0 w 795"/>
                  <a:gd name="T39" fmla="*/ 449 h 1131"/>
                  <a:gd name="T40" fmla="*/ 161 w 795"/>
                  <a:gd name="T41" fmla="*/ 280 h 1131"/>
                  <a:gd name="T42" fmla="*/ 345 w 795"/>
                  <a:gd name="T43" fmla="*/ 280 h 1131"/>
                  <a:gd name="T44" fmla="*/ 626 w 795"/>
                  <a:gd name="T45" fmla="*/ 0 h 1131"/>
                  <a:gd name="T46" fmla="*/ 746 w 795"/>
                  <a:gd name="T47" fmla="*/ 120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5" h="1131">
                    <a:moveTo>
                      <a:pt x="746" y="120"/>
                    </a:moveTo>
                    <a:lnTo>
                      <a:pt x="746" y="248"/>
                    </a:lnTo>
                    <a:lnTo>
                      <a:pt x="690" y="313"/>
                    </a:lnTo>
                    <a:lnTo>
                      <a:pt x="738" y="361"/>
                    </a:lnTo>
                    <a:lnTo>
                      <a:pt x="602" y="497"/>
                    </a:lnTo>
                    <a:lnTo>
                      <a:pt x="658" y="553"/>
                    </a:lnTo>
                    <a:lnTo>
                      <a:pt x="714" y="505"/>
                    </a:lnTo>
                    <a:lnTo>
                      <a:pt x="795" y="505"/>
                    </a:lnTo>
                    <a:lnTo>
                      <a:pt x="795" y="947"/>
                    </a:lnTo>
                    <a:lnTo>
                      <a:pt x="738" y="1003"/>
                    </a:lnTo>
                    <a:lnTo>
                      <a:pt x="738" y="1131"/>
                    </a:lnTo>
                    <a:lnTo>
                      <a:pt x="650" y="1051"/>
                    </a:lnTo>
                    <a:lnTo>
                      <a:pt x="530" y="1051"/>
                    </a:lnTo>
                    <a:lnTo>
                      <a:pt x="482" y="995"/>
                    </a:lnTo>
                    <a:lnTo>
                      <a:pt x="441" y="995"/>
                    </a:lnTo>
                    <a:lnTo>
                      <a:pt x="441" y="834"/>
                    </a:lnTo>
                    <a:lnTo>
                      <a:pt x="361" y="762"/>
                    </a:lnTo>
                    <a:lnTo>
                      <a:pt x="88" y="762"/>
                    </a:lnTo>
                    <a:lnTo>
                      <a:pt x="201" y="650"/>
                    </a:lnTo>
                    <a:lnTo>
                      <a:pt x="0" y="449"/>
                    </a:lnTo>
                    <a:lnTo>
                      <a:pt x="161" y="280"/>
                    </a:lnTo>
                    <a:lnTo>
                      <a:pt x="345" y="280"/>
                    </a:lnTo>
                    <a:lnTo>
                      <a:pt x="626" y="0"/>
                    </a:lnTo>
                    <a:lnTo>
                      <a:pt x="746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Freeform 23"/>
              <p:cNvSpPr>
                <a:spLocks noChangeAspect="1"/>
              </p:cNvSpPr>
              <p:nvPr/>
            </p:nvSpPr>
            <p:spPr bwMode="auto">
              <a:xfrm>
                <a:off x="8720120" y="2133810"/>
                <a:ext cx="1285939" cy="1213218"/>
              </a:xfrm>
              <a:custGeom>
                <a:avLst/>
                <a:gdLst>
                  <a:gd name="T0" fmla="*/ 642 w 1204"/>
                  <a:gd name="T1" fmla="*/ 947 h 1148"/>
                  <a:gd name="T2" fmla="*/ 538 w 1204"/>
                  <a:gd name="T3" fmla="*/ 843 h 1148"/>
                  <a:gd name="T4" fmla="*/ 441 w 1204"/>
                  <a:gd name="T5" fmla="*/ 843 h 1148"/>
                  <a:gd name="T6" fmla="*/ 329 w 1204"/>
                  <a:gd name="T7" fmla="*/ 731 h 1148"/>
                  <a:gd name="T8" fmla="*/ 329 w 1204"/>
                  <a:gd name="T9" fmla="*/ 361 h 1148"/>
                  <a:gd name="T10" fmla="*/ 233 w 1204"/>
                  <a:gd name="T11" fmla="*/ 361 h 1148"/>
                  <a:gd name="T12" fmla="*/ 136 w 1204"/>
                  <a:gd name="T13" fmla="*/ 257 h 1148"/>
                  <a:gd name="T14" fmla="*/ 56 w 1204"/>
                  <a:gd name="T15" fmla="*/ 257 h 1148"/>
                  <a:gd name="T16" fmla="*/ 0 w 1204"/>
                  <a:gd name="T17" fmla="*/ 193 h 1148"/>
                  <a:gd name="T18" fmla="*/ 152 w 1204"/>
                  <a:gd name="T19" fmla="*/ 193 h 1148"/>
                  <a:gd name="T20" fmla="*/ 257 w 1204"/>
                  <a:gd name="T21" fmla="*/ 89 h 1148"/>
                  <a:gd name="T22" fmla="*/ 361 w 1204"/>
                  <a:gd name="T23" fmla="*/ 89 h 1148"/>
                  <a:gd name="T24" fmla="*/ 457 w 1204"/>
                  <a:gd name="T25" fmla="*/ 177 h 1148"/>
                  <a:gd name="T26" fmla="*/ 666 w 1204"/>
                  <a:gd name="T27" fmla="*/ 177 h 1148"/>
                  <a:gd name="T28" fmla="*/ 851 w 1204"/>
                  <a:gd name="T29" fmla="*/ 0 h 1148"/>
                  <a:gd name="T30" fmla="*/ 899 w 1204"/>
                  <a:gd name="T31" fmla="*/ 48 h 1148"/>
                  <a:gd name="T32" fmla="*/ 963 w 1204"/>
                  <a:gd name="T33" fmla="*/ 48 h 1148"/>
                  <a:gd name="T34" fmla="*/ 963 w 1204"/>
                  <a:gd name="T35" fmla="*/ 137 h 1148"/>
                  <a:gd name="T36" fmla="*/ 1035 w 1204"/>
                  <a:gd name="T37" fmla="*/ 137 h 1148"/>
                  <a:gd name="T38" fmla="*/ 1035 w 1204"/>
                  <a:gd name="T39" fmla="*/ 209 h 1148"/>
                  <a:gd name="T40" fmla="*/ 923 w 1204"/>
                  <a:gd name="T41" fmla="*/ 313 h 1148"/>
                  <a:gd name="T42" fmla="*/ 1140 w 1204"/>
                  <a:gd name="T43" fmla="*/ 530 h 1148"/>
                  <a:gd name="T44" fmla="*/ 1075 w 1204"/>
                  <a:gd name="T45" fmla="*/ 586 h 1148"/>
                  <a:gd name="T46" fmla="*/ 1172 w 1204"/>
                  <a:gd name="T47" fmla="*/ 682 h 1148"/>
                  <a:gd name="T48" fmla="*/ 1172 w 1204"/>
                  <a:gd name="T49" fmla="*/ 843 h 1148"/>
                  <a:gd name="T50" fmla="*/ 1108 w 1204"/>
                  <a:gd name="T51" fmla="*/ 899 h 1148"/>
                  <a:gd name="T52" fmla="*/ 1204 w 1204"/>
                  <a:gd name="T53" fmla="*/ 995 h 1148"/>
                  <a:gd name="T54" fmla="*/ 1148 w 1204"/>
                  <a:gd name="T55" fmla="*/ 1052 h 1148"/>
                  <a:gd name="T56" fmla="*/ 947 w 1204"/>
                  <a:gd name="T57" fmla="*/ 1052 h 1148"/>
                  <a:gd name="T58" fmla="*/ 947 w 1204"/>
                  <a:gd name="T59" fmla="*/ 1148 h 1148"/>
                  <a:gd name="T60" fmla="*/ 642 w 1204"/>
                  <a:gd name="T61" fmla="*/ 1148 h 1148"/>
                  <a:gd name="T62" fmla="*/ 642 w 1204"/>
                  <a:gd name="T63" fmla="*/ 1020 h 1148"/>
                  <a:gd name="T64" fmla="*/ 642 w 1204"/>
                  <a:gd name="T65" fmla="*/ 947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4" h="1148">
                    <a:moveTo>
                      <a:pt x="642" y="947"/>
                    </a:moveTo>
                    <a:lnTo>
                      <a:pt x="538" y="843"/>
                    </a:lnTo>
                    <a:lnTo>
                      <a:pt x="441" y="843"/>
                    </a:lnTo>
                    <a:lnTo>
                      <a:pt x="329" y="731"/>
                    </a:lnTo>
                    <a:lnTo>
                      <a:pt x="329" y="361"/>
                    </a:lnTo>
                    <a:lnTo>
                      <a:pt x="233" y="361"/>
                    </a:lnTo>
                    <a:lnTo>
                      <a:pt x="136" y="257"/>
                    </a:lnTo>
                    <a:lnTo>
                      <a:pt x="56" y="257"/>
                    </a:lnTo>
                    <a:lnTo>
                      <a:pt x="0" y="193"/>
                    </a:lnTo>
                    <a:lnTo>
                      <a:pt x="152" y="193"/>
                    </a:lnTo>
                    <a:lnTo>
                      <a:pt x="257" y="89"/>
                    </a:lnTo>
                    <a:lnTo>
                      <a:pt x="361" y="89"/>
                    </a:lnTo>
                    <a:lnTo>
                      <a:pt x="457" y="177"/>
                    </a:lnTo>
                    <a:lnTo>
                      <a:pt x="666" y="177"/>
                    </a:lnTo>
                    <a:lnTo>
                      <a:pt x="851" y="0"/>
                    </a:lnTo>
                    <a:lnTo>
                      <a:pt x="899" y="48"/>
                    </a:lnTo>
                    <a:lnTo>
                      <a:pt x="963" y="48"/>
                    </a:lnTo>
                    <a:lnTo>
                      <a:pt x="963" y="137"/>
                    </a:lnTo>
                    <a:lnTo>
                      <a:pt x="1035" y="137"/>
                    </a:lnTo>
                    <a:lnTo>
                      <a:pt x="1035" y="209"/>
                    </a:lnTo>
                    <a:lnTo>
                      <a:pt x="923" y="313"/>
                    </a:lnTo>
                    <a:lnTo>
                      <a:pt x="1140" y="530"/>
                    </a:lnTo>
                    <a:lnTo>
                      <a:pt x="1075" y="586"/>
                    </a:lnTo>
                    <a:lnTo>
                      <a:pt x="1172" y="682"/>
                    </a:lnTo>
                    <a:lnTo>
                      <a:pt x="1172" y="843"/>
                    </a:lnTo>
                    <a:lnTo>
                      <a:pt x="1108" y="899"/>
                    </a:lnTo>
                    <a:lnTo>
                      <a:pt x="1204" y="995"/>
                    </a:lnTo>
                    <a:lnTo>
                      <a:pt x="1148" y="1052"/>
                    </a:lnTo>
                    <a:lnTo>
                      <a:pt x="947" y="1052"/>
                    </a:lnTo>
                    <a:lnTo>
                      <a:pt x="947" y="1148"/>
                    </a:lnTo>
                    <a:lnTo>
                      <a:pt x="642" y="1148"/>
                    </a:lnTo>
                    <a:lnTo>
                      <a:pt x="642" y="1020"/>
                    </a:lnTo>
                    <a:lnTo>
                      <a:pt x="642" y="947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Freeform 24"/>
              <p:cNvSpPr>
                <a:spLocks noChangeAspect="1"/>
              </p:cNvSpPr>
              <p:nvPr/>
            </p:nvSpPr>
            <p:spPr bwMode="auto">
              <a:xfrm>
                <a:off x="6779641" y="2659427"/>
                <a:ext cx="1259493" cy="1183466"/>
              </a:xfrm>
              <a:custGeom>
                <a:avLst/>
                <a:gdLst>
                  <a:gd name="T0" fmla="*/ 426 w 1180"/>
                  <a:gd name="T1" fmla="*/ 88 h 1123"/>
                  <a:gd name="T2" fmla="*/ 538 w 1180"/>
                  <a:gd name="T3" fmla="*/ 88 h 1123"/>
                  <a:gd name="T4" fmla="*/ 610 w 1180"/>
                  <a:gd name="T5" fmla="*/ 16 h 1123"/>
                  <a:gd name="T6" fmla="*/ 714 w 1180"/>
                  <a:gd name="T7" fmla="*/ 112 h 1123"/>
                  <a:gd name="T8" fmla="*/ 714 w 1180"/>
                  <a:gd name="T9" fmla="*/ 241 h 1123"/>
                  <a:gd name="T10" fmla="*/ 867 w 1180"/>
                  <a:gd name="T11" fmla="*/ 241 h 1123"/>
                  <a:gd name="T12" fmla="*/ 867 w 1180"/>
                  <a:gd name="T13" fmla="*/ 16 h 1123"/>
                  <a:gd name="T14" fmla="*/ 963 w 1180"/>
                  <a:gd name="T15" fmla="*/ 16 h 1123"/>
                  <a:gd name="T16" fmla="*/ 1019 w 1180"/>
                  <a:gd name="T17" fmla="*/ 72 h 1123"/>
                  <a:gd name="T18" fmla="*/ 1100 w 1180"/>
                  <a:gd name="T19" fmla="*/ 0 h 1123"/>
                  <a:gd name="T20" fmla="*/ 1100 w 1180"/>
                  <a:gd name="T21" fmla="*/ 273 h 1123"/>
                  <a:gd name="T22" fmla="*/ 1180 w 1180"/>
                  <a:gd name="T23" fmla="*/ 353 h 1123"/>
                  <a:gd name="T24" fmla="*/ 1180 w 1180"/>
                  <a:gd name="T25" fmla="*/ 506 h 1123"/>
                  <a:gd name="T26" fmla="*/ 1068 w 1180"/>
                  <a:gd name="T27" fmla="*/ 618 h 1123"/>
                  <a:gd name="T28" fmla="*/ 923 w 1180"/>
                  <a:gd name="T29" fmla="*/ 618 h 1123"/>
                  <a:gd name="T30" fmla="*/ 923 w 1180"/>
                  <a:gd name="T31" fmla="*/ 754 h 1123"/>
                  <a:gd name="T32" fmla="*/ 714 w 1180"/>
                  <a:gd name="T33" fmla="*/ 963 h 1123"/>
                  <a:gd name="T34" fmla="*/ 594 w 1180"/>
                  <a:gd name="T35" fmla="*/ 843 h 1123"/>
                  <a:gd name="T36" fmla="*/ 313 w 1180"/>
                  <a:gd name="T37" fmla="*/ 1123 h 1123"/>
                  <a:gd name="T38" fmla="*/ 129 w 1180"/>
                  <a:gd name="T39" fmla="*/ 1123 h 1123"/>
                  <a:gd name="T40" fmla="*/ 56 w 1180"/>
                  <a:gd name="T41" fmla="*/ 1059 h 1123"/>
                  <a:gd name="T42" fmla="*/ 56 w 1180"/>
                  <a:gd name="T43" fmla="*/ 979 h 1123"/>
                  <a:gd name="T44" fmla="*/ 0 w 1180"/>
                  <a:gd name="T45" fmla="*/ 923 h 1123"/>
                  <a:gd name="T46" fmla="*/ 0 w 1180"/>
                  <a:gd name="T47" fmla="*/ 690 h 1123"/>
                  <a:gd name="T48" fmla="*/ 80 w 1180"/>
                  <a:gd name="T49" fmla="*/ 602 h 1123"/>
                  <a:gd name="T50" fmla="*/ 80 w 1180"/>
                  <a:gd name="T51" fmla="*/ 457 h 1123"/>
                  <a:gd name="T52" fmla="*/ 40 w 1180"/>
                  <a:gd name="T53" fmla="*/ 417 h 1123"/>
                  <a:gd name="T54" fmla="*/ 40 w 1180"/>
                  <a:gd name="T55" fmla="*/ 313 h 1123"/>
                  <a:gd name="T56" fmla="*/ 321 w 1180"/>
                  <a:gd name="T57" fmla="*/ 313 h 1123"/>
                  <a:gd name="T58" fmla="*/ 321 w 1180"/>
                  <a:gd name="T59" fmla="*/ 193 h 1123"/>
                  <a:gd name="T60" fmla="*/ 426 w 1180"/>
                  <a:gd name="T61" fmla="*/ 88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80" h="1123">
                    <a:moveTo>
                      <a:pt x="426" y="88"/>
                    </a:moveTo>
                    <a:lnTo>
                      <a:pt x="538" y="88"/>
                    </a:lnTo>
                    <a:lnTo>
                      <a:pt x="610" y="16"/>
                    </a:lnTo>
                    <a:lnTo>
                      <a:pt x="714" y="112"/>
                    </a:lnTo>
                    <a:lnTo>
                      <a:pt x="714" y="241"/>
                    </a:lnTo>
                    <a:lnTo>
                      <a:pt x="867" y="241"/>
                    </a:lnTo>
                    <a:lnTo>
                      <a:pt x="867" y="16"/>
                    </a:lnTo>
                    <a:lnTo>
                      <a:pt x="963" y="16"/>
                    </a:lnTo>
                    <a:lnTo>
                      <a:pt x="1019" y="72"/>
                    </a:lnTo>
                    <a:lnTo>
                      <a:pt x="1100" y="0"/>
                    </a:lnTo>
                    <a:lnTo>
                      <a:pt x="1100" y="273"/>
                    </a:lnTo>
                    <a:lnTo>
                      <a:pt x="1180" y="353"/>
                    </a:lnTo>
                    <a:lnTo>
                      <a:pt x="1180" y="506"/>
                    </a:lnTo>
                    <a:lnTo>
                      <a:pt x="1068" y="618"/>
                    </a:lnTo>
                    <a:lnTo>
                      <a:pt x="923" y="618"/>
                    </a:lnTo>
                    <a:lnTo>
                      <a:pt x="923" y="754"/>
                    </a:lnTo>
                    <a:lnTo>
                      <a:pt x="714" y="963"/>
                    </a:lnTo>
                    <a:lnTo>
                      <a:pt x="594" y="843"/>
                    </a:lnTo>
                    <a:lnTo>
                      <a:pt x="313" y="1123"/>
                    </a:lnTo>
                    <a:lnTo>
                      <a:pt x="129" y="1123"/>
                    </a:lnTo>
                    <a:lnTo>
                      <a:pt x="56" y="1059"/>
                    </a:lnTo>
                    <a:lnTo>
                      <a:pt x="56" y="979"/>
                    </a:lnTo>
                    <a:lnTo>
                      <a:pt x="0" y="923"/>
                    </a:lnTo>
                    <a:lnTo>
                      <a:pt x="0" y="690"/>
                    </a:lnTo>
                    <a:lnTo>
                      <a:pt x="80" y="602"/>
                    </a:lnTo>
                    <a:lnTo>
                      <a:pt x="80" y="457"/>
                    </a:lnTo>
                    <a:lnTo>
                      <a:pt x="40" y="417"/>
                    </a:lnTo>
                    <a:lnTo>
                      <a:pt x="40" y="313"/>
                    </a:lnTo>
                    <a:lnTo>
                      <a:pt x="321" y="313"/>
                    </a:lnTo>
                    <a:lnTo>
                      <a:pt x="321" y="193"/>
                    </a:lnTo>
                    <a:lnTo>
                      <a:pt x="426" y="88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Freeform 25"/>
              <p:cNvSpPr>
                <a:spLocks noChangeAspect="1"/>
              </p:cNvSpPr>
              <p:nvPr/>
            </p:nvSpPr>
            <p:spPr bwMode="auto">
              <a:xfrm>
                <a:off x="8260620" y="3214797"/>
                <a:ext cx="919000" cy="783468"/>
              </a:xfrm>
              <a:custGeom>
                <a:avLst/>
                <a:gdLst>
                  <a:gd name="T0" fmla="*/ 0 w 866"/>
                  <a:gd name="T1" fmla="*/ 545 h 738"/>
                  <a:gd name="T2" fmla="*/ 192 w 866"/>
                  <a:gd name="T3" fmla="*/ 738 h 738"/>
                  <a:gd name="T4" fmla="*/ 192 w 866"/>
                  <a:gd name="T5" fmla="*/ 658 h 738"/>
                  <a:gd name="T6" fmla="*/ 329 w 866"/>
                  <a:gd name="T7" fmla="*/ 658 h 738"/>
                  <a:gd name="T8" fmla="*/ 401 w 866"/>
                  <a:gd name="T9" fmla="*/ 730 h 738"/>
                  <a:gd name="T10" fmla="*/ 401 w 866"/>
                  <a:gd name="T11" fmla="*/ 561 h 738"/>
                  <a:gd name="T12" fmla="*/ 489 w 866"/>
                  <a:gd name="T13" fmla="*/ 650 h 738"/>
                  <a:gd name="T14" fmla="*/ 650 w 866"/>
                  <a:gd name="T15" fmla="*/ 650 h 738"/>
                  <a:gd name="T16" fmla="*/ 650 w 866"/>
                  <a:gd name="T17" fmla="*/ 569 h 738"/>
                  <a:gd name="T18" fmla="*/ 754 w 866"/>
                  <a:gd name="T19" fmla="*/ 569 h 738"/>
                  <a:gd name="T20" fmla="*/ 754 w 866"/>
                  <a:gd name="T21" fmla="*/ 481 h 738"/>
                  <a:gd name="T22" fmla="*/ 866 w 866"/>
                  <a:gd name="T23" fmla="*/ 369 h 738"/>
                  <a:gd name="T24" fmla="*/ 794 w 866"/>
                  <a:gd name="T25" fmla="*/ 297 h 738"/>
                  <a:gd name="T26" fmla="*/ 730 w 866"/>
                  <a:gd name="T27" fmla="*/ 369 h 738"/>
                  <a:gd name="T28" fmla="*/ 666 w 866"/>
                  <a:gd name="T29" fmla="*/ 369 h 738"/>
                  <a:gd name="T30" fmla="*/ 305 w 866"/>
                  <a:gd name="T31" fmla="*/ 0 h 738"/>
                  <a:gd name="T32" fmla="*/ 200 w 866"/>
                  <a:gd name="T33" fmla="*/ 0 h 738"/>
                  <a:gd name="T34" fmla="*/ 80 w 866"/>
                  <a:gd name="T35" fmla="*/ 0 h 738"/>
                  <a:gd name="T36" fmla="*/ 0 w 866"/>
                  <a:gd name="T37" fmla="*/ 96 h 738"/>
                  <a:gd name="T38" fmla="*/ 96 w 866"/>
                  <a:gd name="T39" fmla="*/ 200 h 738"/>
                  <a:gd name="T40" fmla="*/ 0 w 866"/>
                  <a:gd name="T41" fmla="*/ 297 h 738"/>
                  <a:gd name="T42" fmla="*/ 0 w 866"/>
                  <a:gd name="T43" fmla="*/ 545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6" h="738">
                    <a:moveTo>
                      <a:pt x="0" y="545"/>
                    </a:moveTo>
                    <a:lnTo>
                      <a:pt x="192" y="738"/>
                    </a:lnTo>
                    <a:lnTo>
                      <a:pt x="192" y="658"/>
                    </a:lnTo>
                    <a:lnTo>
                      <a:pt x="329" y="658"/>
                    </a:lnTo>
                    <a:lnTo>
                      <a:pt x="401" y="730"/>
                    </a:lnTo>
                    <a:lnTo>
                      <a:pt x="401" y="561"/>
                    </a:lnTo>
                    <a:lnTo>
                      <a:pt x="489" y="650"/>
                    </a:lnTo>
                    <a:lnTo>
                      <a:pt x="650" y="650"/>
                    </a:lnTo>
                    <a:lnTo>
                      <a:pt x="650" y="569"/>
                    </a:lnTo>
                    <a:lnTo>
                      <a:pt x="754" y="569"/>
                    </a:lnTo>
                    <a:lnTo>
                      <a:pt x="754" y="481"/>
                    </a:lnTo>
                    <a:lnTo>
                      <a:pt x="866" y="369"/>
                    </a:lnTo>
                    <a:lnTo>
                      <a:pt x="794" y="297"/>
                    </a:lnTo>
                    <a:lnTo>
                      <a:pt x="730" y="369"/>
                    </a:lnTo>
                    <a:lnTo>
                      <a:pt x="666" y="369"/>
                    </a:lnTo>
                    <a:lnTo>
                      <a:pt x="305" y="0"/>
                    </a:lnTo>
                    <a:lnTo>
                      <a:pt x="200" y="0"/>
                    </a:lnTo>
                    <a:lnTo>
                      <a:pt x="80" y="0"/>
                    </a:lnTo>
                    <a:lnTo>
                      <a:pt x="0" y="96"/>
                    </a:lnTo>
                    <a:lnTo>
                      <a:pt x="96" y="200"/>
                    </a:lnTo>
                    <a:lnTo>
                      <a:pt x="0" y="297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Freeform 26"/>
              <p:cNvSpPr>
                <a:spLocks noChangeAspect="1"/>
              </p:cNvSpPr>
              <p:nvPr/>
            </p:nvSpPr>
            <p:spPr bwMode="auto">
              <a:xfrm>
                <a:off x="8472189" y="2408189"/>
                <a:ext cx="935529" cy="1199995"/>
              </a:xfrm>
              <a:custGeom>
                <a:avLst/>
                <a:gdLst>
                  <a:gd name="T0" fmla="*/ 369 w 875"/>
                  <a:gd name="T1" fmla="*/ 0 h 1140"/>
                  <a:gd name="T2" fmla="*/ 466 w 875"/>
                  <a:gd name="T3" fmla="*/ 104 h 1140"/>
                  <a:gd name="T4" fmla="*/ 562 w 875"/>
                  <a:gd name="T5" fmla="*/ 104 h 1140"/>
                  <a:gd name="T6" fmla="*/ 562 w 875"/>
                  <a:gd name="T7" fmla="*/ 474 h 1140"/>
                  <a:gd name="T8" fmla="*/ 674 w 875"/>
                  <a:gd name="T9" fmla="*/ 586 h 1140"/>
                  <a:gd name="T10" fmla="*/ 771 w 875"/>
                  <a:gd name="T11" fmla="*/ 586 h 1140"/>
                  <a:gd name="T12" fmla="*/ 875 w 875"/>
                  <a:gd name="T13" fmla="*/ 690 h 1140"/>
                  <a:gd name="T14" fmla="*/ 875 w 875"/>
                  <a:gd name="T15" fmla="*/ 763 h 1140"/>
                  <a:gd name="T16" fmla="*/ 618 w 875"/>
                  <a:gd name="T17" fmla="*/ 763 h 1140"/>
                  <a:gd name="T18" fmla="*/ 538 w 875"/>
                  <a:gd name="T19" fmla="*/ 851 h 1140"/>
                  <a:gd name="T20" fmla="*/ 538 w 875"/>
                  <a:gd name="T21" fmla="*/ 1011 h 1140"/>
                  <a:gd name="T22" fmla="*/ 594 w 875"/>
                  <a:gd name="T23" fmla="*/ 1068 h 1140"/>
                  <a:gd name="T24" fmla="*/ 530 w 875"/>
                  <a:gd name="T25" fmla="*/ 1140 h 1140"/>
                  <a:gd name="T26" fmla="*/ 466 w 875"/>
                  <a:gd name="T27" fmla="*/ 1140 h 1140"/>
                  <a:gd name="T28" fmla="*/ 105 w 875"/>
                  <a:gd name="T29" fmla="*/ 771 h 1140"/>
                  <a:gd name="T30" fmla="*/ 0 w 875"/>
                  <a:gd name="T31" fmla="*/ 771 h 1140"/>
                  <a:gd name="T32" fmla="*/ 0 w 875"/>
                  <a:gd name="T33" fmla="*/ 554 h 1140"/>
                  <a:gd name="T34" fmla="*/ 89 w 875"/>
                  <a:gd name="T35" fmla="*/ 554 h 1140"/>
                  <a:gd name="T36" fmla="*/ 137 w 875"/>
                  <a:gd name="T37" fmla="*/ 498 h 1140"/>
                  <a:gd name="T38" fmla="*/ 137 w 875"/>
                  <a:gd name="T39" fmla="*/ 169 h 1140"/>
                  <a:gd name="T40" fmla="*/ 97 w 875"/>
                  <a:gd name="T41" fmla="*/ 129 h 1140"/>
                  <a:gd name="T42" fmla="*/ 97 w 875"/>
                  <a:gd name="T43" fmla="*/ 72 h 1140"/>
                  <a:gd name="T44" fmla="*/ 289 w 875"/>
                  <a:gd name="T45" fmla="*/ 72 h 1140"/>
                  <a:gd name="T46" fmla="*/ 369 w 875"/>
                  <a:gd name="T47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5" h="1140">
                    <a:moveTo>
                      <a:pt x="369" y="0"/>
                    </a:moveTo>
                    <a:lnTo>
                      <a:pt x="466" y="104"/>
                    </a:lnTo>
                    <a:lnTo>
                      <a:pt x="562" y="104"/>
                    </a:lnTo>
                    <a:lnTo>
                      <a:pt x="562" y="474"/>
                    </a:lnTo>
                    <a:lnTo>
                      <a:pt x="674" y="586"/>
                    </a:lnTo>
                    <a:lnTo>
                      <a:pt x="771" y="586"/>
                    </a:lnTo>
                    <a:lnTo>
                      <a:pt x="875" y="690"/>
                    </a:lnTo>
                    <a:lnTo>
                      <a:pt x="875" y="763"/>
                    </a:lnTo>
                    <a:lnTo>
                      <a:pt x="618" y="763"/>
                    </a:lnTo>
                    <a:lnTo>
                      <a:pt x="538" y="851"/>
                    </a:lnTo>
                    <a:lnTo>
                      <a:pt x="538" y="1011"/>
                    </a:lnTo>
                    <a:lnTo>
                      <a:pt x="594" y="1068"/>
                    </a:lnTo>
                    <a:lnTo>
                      <a:pt x="530" y="1140"/>
                    </a:lnTo>
                    <a:lnTo>
                      <a:pt x="466" y="1140"/>
                    </a:lnTo>
                    <a:lnTo>
                      <a:pt x="105" y="771"/>
                    </a:lnTo>
                    <a:lnTo>
                      <a:pt x="0" y="771"/>
                    </a:lnTo>
                    <a:lnTo>
                      <a:pt x="0" y="554"/>
                    </a:lnTo>
                    <a:lnTo>
                      <a:pt x="89" y="554"/>
                    </a:lnTo>
                    <a:lnTo>
                      <a:pt x="137" y="498"/>
                    </a:lnTo>
                    <a:lnTo>
                      <a:pt x="137" y="169"/>
                    </a:lnTo>
                    <a:lnTo>
                      <a:pt x="97" y="129"/>
                    </a:lnTo>
                    <a:lnTo>
                      <a:pt x="97" y="72"/>
                    </a:lnTo>
                    <a:lnTo>
                      <a:pt x="289" y="72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Freeform 27"/>
              <p:cNvSpPr>
                <a:spLocks noChangeAspect="1"/>
              </p:cNvSpPr>
              <p:nvPr/>
            </p:nvSpPr>
            <p:spPr bwMode="auto">
              <a:xfrm>
                <a:off x="7209390" y="4239586"/>
                <a:ext cx="1150403" cy="1338837"/>
              </a:xfrm>
              <a:custGeom>
                <a:avLst/>
                <a:gdLst>
                  <a:gd name="T0" fmla="*/ 305 w 1076"/>
                  <a:gd name="T1" fmla="*/ 473 h 1268"/>
                  <a:gd name="T2" fmla="*/ 305 w 1076"/>
                  <a:gd name="T3" fmla="*/ 345 h 1268"/>
                  <a:gd name="T4" fmla="*/ 362 w 1076"/>
                  <a:gd name="T5" fmla="*/ 289 h 1268"/>
                  <a:gd name="T6" fmla="*/ 362 w 1076"/>
                  <a:gd name="T7" fmla="*/ 96 h 1268"/>
                  <a:gd name="T8" fmla="*/ 458 w 1076"/>
                  <a:gd name="T9" fmla="*/ 96 h 1268"/>
                  <a:gd name="T10" fmla="*/ 546 w 1076"/>
                  <a:gd name="T11" fmla="*/ 176 h 1268"/>
                  <a:gd name="T12" fmla="*/ 610 w 1076"/>
                  <a:gd name="T13" fmla="*/ 112 h 1268"/>
                  <a:gd name="T14" fmla="*/ 723 w 1076"/>
                  <a:gd name="T15" fmla="*/ 112 h 1268"/>
                  <a:gd name="T16" fmla="*/ 723 w 1076"/>
                  <a:gd name="T17" fmla="*/ 0 h 1268"/>
                  <a:gd name="T18" fmla="*/ 827 w 1076"/>
                  <a:gd name="T19" fmla="*/ 0 h 1268"/>
                  <a:gd name="T20" fmla="*/ 996 w 1076"/>
                  <a:gd name="T21" fmla="*/ 168 h 1268"/>
                  <a:gd name="T22" fmla="*/ 996 w 1076"/>
                  <a:gd name="T23" fmla="*/ 377 h 1268"/>
                  <a:gd name="T24" fmla="*/ 1076 w 1076"/>
                  <a:gd name="T25" fmla="*/ 457 h 1268"/>
                  <a:gd name="T26" fmla="*/ 1076 w 1076"/>
                  <a:gd name="T27" fmla="*/ 594 h 1268"/>
                  <a:gd name="T28" fmla="*/ 939 w 1076"/>
                  <a:gd name="T29" fmla="*/ 730 h 1268"/>
                  <a:gd name="T30" fmla="*/ 939 w 1076"/>
                  <a:gd name="T31" fmla="*/ 1115 h 1268"/>
                  <a:gd name="T32" fmla="*/ 851 w 1076"/>
                  <a:gd name="T33" fmla="*/ 1203 h 1268"/>
                  <a:gd name="T34" fmla="*/ 787 w 1076"/>
                  <a:gd name="T35" fmla="*/ 1268 h 1268"/>
                  <a:gd name="T36" fmla="*/ 699 w 1076"/>
                  <a:gd name="T37" fmla="*/ 1171 h 1268"/>
                  <a:gd name="T38" fmla="*/ 522 w 1076"/>
                  <a:gd name="T39" fmla="*/ 1171 h 1268"/>
                  <a:gd name="T40" fmla="*/ 450 w 1076"/>
                  <a:gd name="T41" fmla="*/ 1099 h 1268"/>
                  <a:gd name="T42" fmla="*/ 313 w 1076"/>
                  <a:gd name="T43" fmla="*/ 1099 h 1268"/>
                  <a:gd name="T44" fmla="*/ 313 w 1076"/>
                  <a:gd name="T45" fmla="*/ 1203 h 1268"/>
                  <a:gd name="T46" fmla="*/ 81 w 1076"/>
                  <a:gd name="T47" fmla="*/ 1203 h 1268"/>
                  <a:gd name="T48" fmla="*/ 0 w 1076"/>
                  <a:gd name="T49" fmla="*/ 1123 h 1268"/>
                  <a:gd name="T50" fmla="*/ 0 w 1076"/>
                  <a:gd name="T51" fmla="*/ 1027 h 1268"/>
                  <a:gd name="T52" fmla="*/ 65 w 1076"/>
                  <a:gd name="T53" fmla="*/ 963 h 1268"/>
                  <a:gd name="T54" fmla="*/ 65 w 1076"/>
                  <a:gd name="T55" fmla="*/ 714 h 1268"/>
                  <a:gd name="T56" fmla="*/ 305 w 1076"/>
                  <a:gd name="T57" fmla="*/ 473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6" h="1268">
                    <a:moveTo>
                      <a:pt x="305" y="473"/>
                    </a:moveTo>
                    <a:lnTo>
                      <a:pt x="305" y="345"/>
                    </a:lnTo>
                    <a:lnTo>
                      <a:pt x="362" y="289"/>
                    </a:lnTo>
                    <a:lnTo>
                      <a:pt x="362" y="96"/>
                    </a:lnTo>
                    <a:lnTo>
                      <a:pt x="458" y="96"/>
                    </a:lnTo>
                    <a:lnTo>
                      <a:pt x="546" y="176"/>
                    </a:lnTo>
                    <a:lnTo>
                      <a:pt x="610" y="112"/>
                    </a:lnTo>
                    <a:lnTo>
                      <a:pt x="723" y="112"/>
                    </a:lnTo>
                    <a:lnTo>
                      <a:pt x="723" y="0"/>
                    </a:lnTo>
                    <a:lnTo>
                      <a:pt x="827" y="0"/>
                    </a:lnTo>
                    <a:lnTo>
                      <a:pt x="996" y="168"/>
                    </a:lnTo>
                    <a:lnTo>
                      <a:pt x="996" y="377"/>
                    </a:lnTo>
                    <a:lnTo>
                      <a:pt x="1076" y="457"/>
                    </a:lnTo>
                    <a:lnTo>
                      <a:pt x="1076" y="594"/>
                    </a:lnTo>
                    <a:lnTo>
                      <a:pt x="939" y="730"/>
                    </a:lnTo>
                    <a:lnTo>
                      <a:pt x="939" y="1115"/>
                    </a:lnTo>
                    <a:lnTo>
                      <a:pt x="851" y="1203"/>
                    </a:lnTo>
                    <a:lnTo>
                      <a:pt x="787" y="1268"/>
                    </a:lnTo>
                    <a:lnTo>
                      <a:pt x="699" y="1171"/>
                    </a:lnTo>
                    <a:lnTo>
                      <a:pt x="522" y="1171"/>
                    </a:lnTo>
                    <a:lnTo>
                      <a:pt x="450" y="1099"/>
                    </a:lnTo>
                    <a:lnTo>
                      <a:pt x="313" y="1099"/>
                    </a:lnTo>
                    <a:lnTo>
                      <a:pt x="313" y="1203"/>
                    </a:lnTo>
                    <a:lnTo>
                      <a:pt x="81" y="1203"/>
                    </a:lnTo>
                    <a:lnTo>
                      <a:pt x="0" y="1123"/>
                    </a:lnTo>
                    <a:lnTo>
                      <a:pt x="0" y="1027"/>
                    </a:lnTo>
                    <a:lnTo>
                      <a:pt x="65" y="963"/>
                    </a:lnTo>
                    <a:lnTo>
                      <a:pt x="65" y="714"/>
                    </a:lnTo>
                    <a:lnTo>
                      <a:pt x="305" y="473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Freeform 28"/>
              <p:cNvSpPr>
                <a:spLocks noChangeAspect="1"/>
              </p:cNvSpPr>
              <p:nvPr/>
            </p:nvSpPr>
            <p:spPr bwMode="auto">
              <a:xfrm>
                <a:off x="7391206" y="3198268"/>
                <a:ext cx="968587" cy="1226441"/>
              </a:xfrm>
              <a:custGeom>
                <a:avLst/>
                <a:gdLst>
                  <a:gd name="T0" fmla="*/ 441 w 907"/>
                  <a:gd name="T1" fmla="*/ 1107 h 1171"/>
                  <a:gd name="T2" fmla="*/ 441 w 907"/>
                  <a:gd name="T3" fmla="*/ 826 h 1171"/>
                  <a:gd name="T4" fmla="*/ 554 w 907"/>
                  <a:gd name="T5" fmla="*/ 826 h 1171"/>
                  <a:gd name="T6" fmla="*/ 811 w 907"/>
                  <a:gd name="T7" fmla="*/ 569 h 1171"/>
                  <a:gd name="T8" fmla="*/ 811 w 907"/>
                  <a:gd name="T9" fmla="*/ 321 h 1171"/>
                  <a:gd name="T10" fmla="*/ 907 w 907"/>
                  <a:gd name="T11" fmla="*/ 224 h 1171"/>
                  <a:gd name="T12" fmla="*/ 811 w 907"/>
                  <a:gd name="T13" fmla="*/ 120 h 1171"/>
                  <a:gd name="T14" fmla="*/ 690 w 907"/>
                  <a:gd name="T15" fmla="*/ 120 h 1171"/>
                  <a:gd name="T16" fmla="*/ 690 w 907"/>
                  <a:gd name="T17" fmla="*/ 0 h 1171"/>
                  <a:gd name="T18" fmla="*/ 610 w 907"/>
                  <a:gd name="T19" fmla="*/ 0 h 1171"/>
                  <a:gd name="T20" fmla="*/ 498 w 907"/>
                  <a:gd name="T21" fmla="*/ 112 h 1171"/>
                  <a:gd name="T22" fmla="*/ 353 w 907"/>
                  <a:gd name="T23" fmla="*/ 112 h 1171"/>
                  <a:gd name="T24" fmla="*/ 353 w 907"/>
                  <a:gd name="T25" fmla="*/ 248 h 1171"/>
                  <a:gd name="T26" fmla="*/ 144 w 907"/>
                  <a:gd name="T27" fmla="*/ 457 h 1171"/>
                  <a:gd name="T28" fmla="*/ 144 w 907"/>
                  <a:gd name="T29" fmla="*/ 585 h 1171"/>
                  <a:gd name="T30" fmla="*/ 88 w 907"/>
                  <a:gd name="T31" fmla="*/ 650 h 1171"/>
                  <a:gd name="T32" fmla="*/ 136 w 907"/>
                  <a:gd name="T33" fmla="*/ 698 h 1171"/>
                  <a:gd name="T34" fmla="*/ 0 w 907"/>
                  <a:gd name="T35" fmla="*/ 834 h 1171"/>
                  <a:gd name="T36" fmla="*/ 56 w 907"/>
                  <a:gd name="T37" fmla="*/ 890 h 1171"/>
                  <a:gd name="T38" fmla="*/ 112 w 907"/>
                  <a:gd name="T39" fmla="*/ 842 h 1171"/>
                  <a:gd name="T40" fmla="*/ 193 w 907"/>
                  <a:gd name="T41" fmla="*/ 842 h 1171"/>
                  <a:gd name="T42" fmla="*/ 193 w 907"/>
                  <a:gd name="T43" fmla="*/ 1091 h 1171"/>
                  <a:gd name="T44" fmla="*/ 289 w 907"/>
                  <a:gd name="T45" fmla="*/ 1091 h 1171"/>
                  <a:gd name="T46" fmla="*/ 377 w 907"/>
                  <a:gd name="T47" fmla="*/ 1171 h 1171"/>
                  <a:gd name="T48" fmla="*/ 441 w 907"/>
                  <a:gd name="T49" fmla="*/ 1107 h 1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7" h="1171">
                    <a:moveTo>
                      <a:pt x="441" y="1107"/>
                    </a:moveTo>
                    <a:lnTo>
                      <a:pt x="441" y="826"/>
                    </a:lnTo>
                    <a:lnTo>
                      <a:pt x="554" y="826"/>
                    </a:lnTo>
                    <a:lnTo>
                      <a:pt x="811" y="569"/>
                    </a:lnTo>
                    <a:lnTo>
                      <a:pt x="811" y="321"/>
                    </a:lnTo>
                    <a:lnTo>
                      <a:pt x="907" y="224"/>
                    </a:lnTo>
                    <a:lnTo>
                      <a:pt x="811" y="120"/>
                    </a:lnTo>
                    <a:lnTo>
                      <a:pt x="690" y="120"/>
                    </a:lnTo>
                    <a:lnTo>
                      <a:pt x="690" y="0"/>
                    </a:lnTo>
                    <a:lnTo>
                      <a:pt x="610" y="0"/>
                    </a:lnTo>
                    <a:lnTo>
                      <a:pt x="498" y="112"/>
                    </a:lnTo>
                    <a:lnTo>
                      <a:pt x="353" y="112"/>
                    </a:lnTo>
                    <a:lnTo>
                      <a:pt x="353" y="248"/>
                    </a:lnTo>
                    <a:lnTo>
                      <a:pt x="144" y="457"/>
                    </a:lnTo>
                    <a:lnTo>
                      <a:pt x="144" y="585"/>
                    </a:lnTo>
                    <a:lnTo>
                      <a:pt x="88" y="650"/>
                    </a:lnTo>
                    <a:lnTo>
                      <a:pt x="136" y="698"/>
                    </a:lnTo>
                    <a:lnTo>
                      <a:pt x="0" y="834"/>
                    </a:lnTo>
                    <a:lnTo>
                      <a:pt x="56" y="890"/>
                    </a:lnTo>
                    <a:lnTo>
                      <a:pt x="112" y="842"/>
                    </a:lnTo>
                    <a:lnTo>
                      <a:pt x="193" y="842"/>
                    </a:lnTo>
                    <a:lnTo>
                      <a:pt x="193" y="1091"/>
                    </a:lnTo>
                    <a:lnTo>
                      <a:pt x="289" y="1091"/>
                    </a:lnTo>
                    <a:lnTo>
                      <a:pt x="377" y="1171"/>
                    </a:lnTo>
                    <a:lnTo>
                      <a:pt x="441" y="1107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Freeform 29"/>
              <p:cNvSpPr>
                <a:spLocks noChangeAspect="1"/>
              </p:cNvSpPr>
              <p:nvPr/>
            </p:nvSpPr>
            <p:spPr bwMode="auto">
              <a:xfrm>
                <a:off x="7860624" y="3790001"/>
                <a:ext cx="1778497" cy="1927265"/>
              </a:xfrm>
              <a:custGeom>
                <a:avLst/>
                <a:gdLst>
                  <a:gd name="T0" fmla="*/ 241 w 1662"/>
                  <a:gd name="T1" fmla="*/ 1629 h 1830"/>
                  <a:gd name="T2" fmla="*/ 329 w 1662"/>
                  <a:gd name="T3" fmla="*/ 1541 h 1830"/>
                  <a:gd name="T4" fmla="*/ 329 w 1662"/>
                  <a:gd name="T5" fmla="*/ 1156 h 1830"/>
                  <a:gd name="T6" fmla="*/ 466 w 1662"/>
                  <a:gd name="T7" fmla="*/ 1020 h 1830"/>
                  <a:gd name="T8" fmla="*/ 466 w 1662"/>
                  <a:gd name="T9" fmla="*/ 883 h 1830"/>
                  <a:gd name="T10" fmla="*/ 386 w 1662"/>
                  <a:gd name="T11" fmla="*/ 803 h 1830"/>
                  <a:gd name="T12" fmla="*/ 386 w 1662"/>
                  <a:gd name="T13" fmla="*/ 594 h 1830"/>
                  <a:gd name="T14" fmla="*/ 217 w 1662"/>
                  <a:gd name="T15" fmla="*/ 426 h 1830"/>
                  <a:gd name="T16" fmla="*/ 113 w 1662"/>
                  <a:gd name="T17" fmla="*/ 426 h 1830"/>
                  <a:gd name="T18" fmla="*/ 113 w 1662"/>
                  <a:gd name="T19" fmla="*/ 538 h 1830"/>
                  <a:gd name="T20" fmla="*/ 0 w 1662"/>
                  <a:gd name="T21" fmla="*/ 538 h 1830"/>
                  <a:gd name="T22" fmla="*/ 0 w 1662"/>
                  <a:gd name="T23" fmla="*/ 257 h 1830"/>
                  <a:gd name="T24" fmla="*/ 113 w 1662"/>
                  <a:gd name="T25" fmla="*/ 257 h 1830"/>
                  <a:gd name="T26" fmla="*/ 370 w 1662"/>
                  <a:gd name="T27" fmla="*/ 0 h 1830"/>
                  <a:gd name="T28" fmla="*/ 562 w 1662"/>
                  <a:gd name="T29" fmla="*/ 193 h 1830"/>
                  <a:gd name="T30" fmla="*/ 562 w 1662"/>
                  <a:gd name="T31" fmla="*/ 113 h 1830"/>
                  <a:gd name="T32" fmla="*/ 699 w 1662"/>
                  <a:gd name="T33" fmla="*/ 113 h 1830"/>
                  <a:gd name="T34" fmla="*/ 771 w 1662"/>
                  <a:gd name="T35" fmla="*/ 185 h 1830"/>
                  <a:gd name="T36" fmla="*/ 771 w 1662"/>
                  <a:gd name="T37" fmla="*/ 16 h 1830"/>
                  <a:gd name="T38" fmla="*/ 859 w 1662"/>
                  <a:gd name="T39" fmla="*/ 105 h 1830"/>
                  <a:gd name="T40" fmla="*/ 1020 w 1662"/>
                  <a:gd name="T41" fmla="*/ 105 h 1830"/>
                  <a:gd name="T42" fmla="*/ 1092 w 1662"/>
                  <a:gd name="T43" fmla="*/ 169 h 1830"/>
                  <a:gd name="T44" fmla="*/ 1044 w 1662"/>
                  <a:gd name="T45" fmla="*/ 217 h 1830"/>
                  <a:gd name="T46" fmla="*/ 1196 w 1662"/>
                  <a:gd name="T47" fmla="*/ 369 h 1830"/>
                  <a:gd name="T48" fmla="*/ 1196 w 1662"/>
                  <a:gd name="T49" fmla="*/ 538 h 1830"/>
                  <a:gd name="T50" fmla="*/ 1662 w 1662"/>
                  <a:gd name="T51" fmla="*/ 995 h 1830"/>
                  <a:gd name="T52" fmla="*/ 1662 w 1662"/>
                  <a:gd name="T53" fmla="*/ 1116 h 1830"/>
                  <a:gd name="T54" fmla="*/ 1549 w 1662"/>
                  <a:gd name="T55" fmla="*/ 1116 h 1830"/>
                  <a:gd name="T56" fmla="*/ 1549 w 1662"/>
                  <a:gd name="T57" fmla="*/ 1196 h 1830"/>
                  <a:gd name="T58" fmla="*/ 1437 w 1662"/>
                  <a:gd name="T59" fmla="*/ 1308 h 1830"/>
                  <a:gd name="T60" fmla="*/ 1317 w 1662"/>
                  <a:gd name="T61" fmla="*/ 1308 h 1830"/>
                  <a:gd name="T62" fmla="*/ 1317 w 1662"/>
                  <a:gd name="T63" fmla="*/ 1437 h 1830"/>
                  <a:gd name="T64" fmla="*/ 1397 w 1662"/>
                  <a:gd name="T65" fmla="*/ 1517 h 1830"/>
                  <a:gd name="T66" fmla="*/ 1397 w 1662"/>
                  <a:gd name="T67" fmla="*/ 1726 h 1830"/>
                  <a:gd name="T68" fmla="*/ 1301 w 1662"/>
                  <a:gd name="T69" fmla="*/ 1629 h 1830"/>
                  <a:gd name="T70" fmla="*/ 1180 w 1662"/>
                  <a:gd name="T71" fmla="*/ 1629 h 1830"/>
                  <a:gd name="T72" fmla="*/ 1132 w 1662"/>
                  <a:gd name="T73" fmla="*/ 1581 h 1830"/>
                  <a:gd name="T74" fmla="*/ 1044 w 1662"/>
                  <a:gd name="T75" fmla="*/ 1670 h 1830"/>
                  <a:gd name="T76" fmla="*/ 867 w 1662"/>
                  <a:gd name="T77" fmla="*/ 1670 h 1830"/>
                  <a:gd name="T78" fmla="*/ 763 w 1662"/>
                  <a:gd name="T79" fmla="*/ 1766 h 1830"/>
                  <a:gd name="T80" fmla="*/ 650 w 1662"/>
                  <a:gd name="T81" fmla="*/ 1766 h 1830"/>
                  <a:gd name="T82" fmla="*/ 650 w 1662"/>
                  <a:gd name="T83" fmla="*/ 1670 h 1830"/>
                  <a:gd name="T84" fmla="*/ 434 w 1662"/>
                  <a:gd name="T85" fmla="*/ 1670 h 1830"/>
                  <a:gd name="T86" fmla="*/ 434 w 1662"/>
                  <a:gd name="T87" fmla="*/ 1734 h 1830"/>
                  <a:gd name="T88" fmla="*/ 337 w 1662"/>
                  <a:gd name="T89" fmla="*/ 1830 h 1830"/>
                  <a:gd name="T90" fmla="*/ 337 w 1662"/>
                  <a:gd name="T91" fmla="*/ 1734 h 1830"/>
                  <a:gd name="T92" fmla="*/ 241 w 1662"/>
                  <a:gd name="T93" fmla="*/ 1629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2" h="1830">
                    <a:moveTo>
                      <a:pt x="241" y="1629"/>
                    </a:moveTo>
                    <a:lnTo>
                      <a:pt x="329" y="1541"/>
                    </a:lnTo>
                    <a:lnTo>
                      <a:pt x="329" y="1156"/>
                    </a:lnTo>
                    <a:lnTo>
                      <a:pt x="466" y="1020"/>
                    </a:lnTo>
                    <a:lnTo>
                      <a:pt x="466" y="883"/>
                    </a:lnTo>
                    <a:lnTo>
                      <a:pt x="386" y="803"/>
                    </a:lnTo>
                    <a:lnTo>
                      <a:pt x="386" y="594"/>
                    </a:lnTo>
                    <a:lnTo>
                      <a:pt x="217" y="426"/>
                    </a:lnTo>
                    <a:lnTo>
                      <a:pt x="113" y="426"/>
                    </a:lnTo>
                    <a:lnTo>
                      <a:pt x="113" y="538"/>
                    </a:lnTo>
                    <a:lnTo>
                      <a:pt x="0" y="538"/>
                    </a:lnTo>
                    <a:lnTo>
                      <a:pt x="0" y="257"/>
                    </a:lnTo>
                    <a:lnTo>
                      <a:pt x="113" y="257"/>
                    </a:lnTo>
                    <a:lnTo>
                      <a:pt x="370" y="0"/>
                    </a:lnTo>
                    <a:lnTo>
                      <a:pt x="562" y="193"/>
                    </a:lnTo>
                    <a:lnTo>
                      <a:pt x="562" y="113"/>
                    </a:lnTo>
                    <a:lnTo>
                      <a:pt x="699" y="113"/>
                    </a:lnTo>
                    <a:lnTo>
                      <a:pt x="771" y="185"/>
                    </a:lnTo>
                    <a:lnTo>
                      <a:pt x="771" y="16"/>
                    </a:lnTo>
                    <a:lnTo>
                      <a:pt x="859" y="105"/>
                    </a:lnTo>
                    <a:lnTo>
                      <a:pt x="1020" y="105"/>
                    </a:lnTo>
                    <a:lnTo>
                      <a:pt x="1092" y="169"/>
                    </a:lnTo>
                    <a:lnTo>
                      <a:pt x="1044" y="217"/>
                    </a:lnTo>
                    <a:lnTo>
                      <a:pt x="1196" y="369"/>
                    </a:lnTo>
                    <a:lnTo>
                      <a:pt x="1196" y="538"/>
                    </a:lnTo>
                    <a:lnTo>
                      <a:pt x="1662" y="995"/>
                    </a:lnTo>
                    <a:lnTo>
                      <a:pt x="1662" y="1116"/>
                    </a:lnTo>
                    <a:lnTo>
                      <a:pt x="1549" y="1116"/>
                    </a:lnTo>
                    <a:lnTo>
                      <a:pt x="1549" y="1196"/>
                    </a:lnTo>
                    <a:lnTo>
                      <a:pt x="1437" y="1308"/>
                    </a:lnTo>
                    <a:lnTo>
                      <a:pt x="1317" y="1308"/>
                    </a:lnTo>
                    <a:lnTo>
                      <a:pt x="1317" y="1437"/>
                    </a:lnTo>
                    <a:lnTo>
                      <a:pt x="1397" y="1517"/>
                    </a:lnTo>
                    <a:lnTo>
                      <a:pt x="1397" y="1726"/>
                    </a:lnTo>
                    <a:lnTo>
                      <a:pt x="1301" y="1629"/>
                    </a:lnTo>
                    <a:lnTo>
                      <a:pt x="1180" y="1629"/>
                    </a:lnTo>
                    <a:lnTo>
                      <a:pt x="1132" y="1581"/>
                    </a:lnTo>
                    <a:lnTo>
                      <a:pt x="1044" y="1670"/>
                    </a:lnTo>
                    <a:lnTo>
                      <a:pt x="867" y="1670"/>
                    </a:lnTo>
                    <a:lnTo>
                      <a:pt x="763" y="1766"/>
                    </a:lnTo>
                    <a:lnTo>
                      <a:pt x="650" y="1766"/>
                    </a:lnTo>
                    <a:lnTo>
                      <a:pt x="650" y="1670"/>
                    </a:lnTo>
                    <a:lnTo>
                      <a:pt x="434" y="1670"/>
                    </a:lnTo>
                    <a:lnTo>
                      <a:pt x="434" y="1734"/>
                    </a:lnTo>
                    <a:lnTo>
                      <a:pt x="337" y="1830"/>
                    </a:lnTo>
                    <a:lnTo>
                      <a:pt x="337" y="1734"/>
                    </a:lnTo>
                    <a:lnTo>
                      <a:pt x="241" y="1629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Freeform 30"/>
              <p:cNvSpPr>
                <a:spLocks noChangeAspect="1"/>
              </p:cNvSpPr>
              <p:nvPr/>
            </p:nvSpPr>
            <p:spPr bwMode="auto">
              <a:xfrm>
                <a:off x="8951523" y="3208185"/>
                <a:ext cx="1104123" cy="823137"/>
              </a:xfrm>
              <a:custGeom>
                <a:avLst/>
                <a:gdLst>
                  <a:gd name="T0" fmla="*/ 72 w 1035"/>
                  <a:gd name="T1" fmla="*/ 722 h 778"/>
                  <a:gd name="T2" fmla="*/ 0 w 1035"/>
                  <a:gd name="T3" fmla="*/ 658 h 778"/>
                  <a:gd name="T4" fmla="*/ 0 w 1035"/>
                  <a:gd name="T5" fmla="*/ 577 h 778"/>
                  <a:gd name="T6" fmla="*/ 104 w 1035"/>
                  <a:gd name="T7" fmla="*/ 577 h 778"/>
                  <a:gd name="T8" fmla="*/ 104 w 1035"/>
                  <a:gd name="T9" fmla="*/ 489 h 778"/>
                  <a:gd name="T10" fmla="*/ 216 w 1035"/>
                  <a:gd name="T11" fmla="*/ 377 h 778"/>
                  <a:gd name="T12" fmla="*/ 88 w 1035"/>
                  <a:gd name="T13" fmla="*/ 248 h 778"/>
                  <a:gd name="T14" fmla="*/ 88 w 1035"/>
                  <a:gd name="T15" fmla="*/ 88 h 778"/>
                  <a:gd name="T16" fmla="*/ 168 w 1035"/>
                  <a:gd name="T17" fmla="*/ 0 h 778"/>
                  <a:gd name="T18" fmla="*/ 425 w 1035"/>
                  <a:gd name="T19" fmla="*/ 0 h 778"/>
                  <a:gd name="T20" fmla="*/ 425 w 1035"/>
                  <a:gd name="T21" fmla="*/ 128 h 778"/>
                  <a:gd name="T22" fmla="*/ 730 w 1035"/>
                  <a:gd name="T23" fmla="*/ 128 h 778"/>
                  <a:gd name="T24" fmla="*/ 730 w 1035"/>
                  <a:gd name="T25" fmla="*/ 32 h 778"/>
                  <a:gd name="T26" fmla="*/ 931 w 1035"/>
                  <a:gd name="T27" fmla="*/ 32 h 778"/>
                  <a:gd name="T28" fmla="*/ 1035 w 1035"/>
                  <a:gd name="T29" fmla="*/ 144 h 778"/>
                  <a:gd name="T30" fmla="*/ 1035 w 1035"/>
                  <a:gd name="T31" fmla="*/ 353 h 778"/>
                  <a:gd name="T32" fmla="*/ 971 w 1035"/>
                  <a:gd name="T33" fmla="*/ 417 h 778"/>
                  <a:gd name="T34" fmla="*/ 866 w 1035"/>
                  <a:gd name="T35" fmla="*/ 313 h 778"/>
                  <a:gd name="T36" fmla="*/ 762 w 1035"/>
                  <a:gd name="T37" fmla="*/ 313 h 778"/>
                  <a:gd name="T38" fmla="*/ 826 w 1035"/>
                  <a:gd name="T39" fmla="*/ 377 h 778"/>
                  <a:gd name="T40" fmla="*/ 714 w 1035"/>
                  <a:gd name="T41" fmla="*/ 489 h 778"/>
                  <a:gd name="T42" fmla="*/ 553 w 1035"/>
                  <a:gd name="T43" fmla="*/ 489 h 778"/>
                  <a:gd name="T44" fmla="*/ 385 w 1035"/>
                  <a:gd name="T45" fmla="*/ 658 h 778"/>
                  <a:gd name="T46" fmla="*/ 240 w 1035"/>
                  <a:gd name="T47" fmla="*/ 658 h 778"/>
                  <a:gd name="T48" fmla="*/ 120 w 1035"/>
                  <a:gd name="T49" fmla="*/ 778 h 778"/>
                  <a:gd name="T50" fmla="*/ 72 w 1035"/>
                  <a:gd name="T51" fmla="*/ 722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35" h="778">
                    <a:moveTo>
                      <a:pt x="72" y="722"/>
                    </a:moveTo>
                    <a:lnTo>
                      <a:pt x="0" y="658"/>
                    </a:lnTo>
                    <a:lnTo>
                      <a:pt x="0" y="577"/>
                    </a:lnTo>
                    <a:lnTo>
                      <a:pt x="104" y="577"/>
                    </a:lnTo>
                    <a:lnTo>
                      <a:pt x="104" y="489"/>
                    </a:lnTo>
                    <a:lnTo>
                      <a:pt x="216" y="377"/>
                    </a:lnTo>
                    <a:lnTo>
                      <a:pt x="88" y="248"/>
                    </a:lnTo>
                    <a:lnTo>
                      <a:pt x="88" y="88"/>
                    </a:lnTo>
                    <a:lnTo>
                      <a:pt x="168" y="0"/>
                    </a:lnTo>
                    <a:lnTo>
                      <a:pt x="425" y="0"/>
                    </a:lnTo>
                    <a:lnTo>
                      <a:pt x="425" y="128"/>
                    </a:lnTo>
                    <a:lnTo>
                      <a:pt x="730" y="128"/>
                    </a:lnTo>
                    <a:lnTo>
                      <a:pt x="730" y="32"/>
                    </a:lnTo>
                    <a:lnTo>
                      <a:pt x="931" y="32"/>
                    </a:lnTo>
                    <a:lnTo>
                      <a:pt x="1035" y="144"/>
                    </a:lnTo>
                    <a:lnTo>
                      <a:pt x="1035" y="353"/>
                    </a:lnTo>
                    <a:lnTo>
                      <a:pt x="971" y="417"/>
                    </a:lnTo>
                    <a:lnTo>
                      <a:pt x="866" y="313"/>
                    </a:lnTo>
                    <a:lnTo>
                      <a:pt x="762" y="313"/>
                    </a:lnTo>
                    <a:lnTo>
                      <a:pt x="826" y="377"/>
                    </a:lnTo>
                    <a:lnTo>
                      <a:pt x="714" y="489"/>
                    </a:lnTo>
                    <a:lnTo>
                      <a:pt x="553" y="489"/>
                    </a:lnTo>
                    <a:lnTo>
                      <a:pt x="385" y="658"/>
                    </a:lnTo>
                    <a:lnTo>
                      <a:pt x="240" y="658"/>
                    </a:lnTo>
                    <a:lnTo>
                      <a:pt x="120" y="778"/>
                    </a:lnTo>
                    <a:lnTo>
                      <a:pt x="72" y="722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Freeform 31"/>
              <p:cNvSpPr>
                <a:spLocks noChangeAspect="1"/>
              </p:cNvSpPr>
              <p:nvPr/>
            </p:nvSpPr>
            <p:spPr bwMode="auto">
              <a:xfrm>
                <a:off x="7840789" y="1333813"/>
                <a:ext cx="823133" cy="889253"/>
              </a:xfrm>
              <a:custGeom>
                <a:avLst/>
                <a:gdLst>
                  <a:gd name="T0" fmla="*/ 378 w 771"/>
                  <a:gd name="T1" fmla="*/ 722 h 843"/>
                  <a:gd name="T2" fmla="*/ 185 w 771"/>
                  <a:gd name="T3" fmla="*/ 538 h 843"/>
                  <a:gd name="T4" fmla="*/ 73 w 771"/>
                  <a:gd name="T5" fmla="*/ 538 h 843"/>
                  <a:gd name="T6" fmla="*/ 73 w 771"/>
                  <a:gd name="T7" fmla="*/ 313 h 843"/>
                  <a:gd name="T8" fmla="*/ 0 w 771"/>
                  <a:gd name="T9" fmla="*/ 313 h 843"/>
                  <a:gd name="T10" fmla="*/ 0 w 771"/>
                  <a:gd name="T11" fmla="*/ 217 h 843"/>
                  <a:gd name="T12" fmla="*/ 137 w 771"/>
                  <a:gd name="T13" fmla="*/ 217 h 843"/>
                  <a:gd name="T14" fmla="*/ 8 w 771"/>
                  <a:gd name="T15" fmla="*/ 88 h 843"/>
                  <a:gd name="T16" fmla="*/ 8 w 771"/>
                  <a:gd name="T17" fmla="*/ 0 h 843"/>
                  <a:gd name="T18" fmla="*/ 193 w 771"/>
                  <a:gd name="T19" fmla="*/ 0 h 843"/>
                  <a:gd name="T20" fmla="*/ 225 w 771"/>
                  <a:gd name="T21" fmla="*/ 32 h 843"/>
                  <a:gd name="T22" fmla="*/ 362 w 771"/>
                  <a:gd name="T23" fmla="*/ 32 h 843"/>
                  <a:gd name="T24" fmla="*/ 482 w 771"/>
                  <a:gd name="T25" fmla="*/ 152 h 843"/>
                  <a:gd name="T26" fmla="*/ 394 w 771"/>
                  <a:gd name="T27" fmla="*/ 241 h 843"/>
                  <a:gd name="T28" fmla="*/ 490 w 771"/>
                  <a:gd name="T29" fmla="*/ 241 h 843"/>
                  <a:gd name="T30" fmla="*/ 538 w 771"/>
                  <a:gd name="T31" fmla="*/ 289 h 843"/>
                  <a:gd name="T32" fmla="*/ 771 w 771"/>
                  <a:gd name="T33" fmla="*/ 289 h 843"/>
                  <a:gd name="T34" fmla="*/ 771 w 771"/>
                  <a:gd name="T35" fmla="*/ 369 h 843"/>
                  <a:gd name="T36" fmla="*/ 691 w 771"/>
                  <a:gd name="T37" fmla="*/ 457 h 843"/>
                  <a:gd name="T38" fmla="*/ 691 w 771"/>
                  <a:gd name="T39" fmla="*/ 554 h 843"/>
                  <a:gd name="T40" fmla="*/ 691 w 771"/>
                  <a:gd name="T41" fmla="*/ 626 h 843"/>
                  <a:gd name="T42" fmla="*/ 747 w 771"/>
                  <a:gd name="T43" fmla="*/ 690 h 843"/>
                  <a:gd name="T44" fmla="*/ 594 w 771"/>
                  <a:gd name="T45" fmla="*/ 843 h 843"/>
                  <a:gd name="T46" fmla="*/ 482 w 771"/>
                  <a:gd name="T47" fmla="*/ 730 h 843"/>
                  <a:gd name="T48" fmla="*/ 482 w 771"/>
                  <a:gd name="T49" fmla="*/ 610 h 843"/>
                  <a:gd name="T50" fmla="*/ 378 w 771"/>
                  <a:gd name="T51" fmla="*/ 72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1" h="843">
                    <a:moveTo>
                      <a:pt x="378" y="722"/>
                    </a:moveTo>
                    <a:lnTo>
                      <a:pt x="185" y="538"/>
                    </a:lnTo>
                    <a:lnTo>
                      <a:pt x="73" y="538"/>
                    </a:lnTo>
                    <a:lnTo>
                      <a:pt x="73" y="313"/>
                    </a:lnTo>
                    <a:lnTo>
                      <a:pt x="0" y="313"/>
                    </a:lnTo>
                    <a:lnTo>
                      <a:pt x="0" y="217"/>
                    </a:lnTo>
                    <a:lnTo>
                      <a:pt x="137" y="217"/>
                    </a:lnTo>
                    <a:lnTo>
                      <a:pt x="8" y="88"/>
                    </a:lnTo>
                    <a:lnTo>
                      <a:pt x="8" y="0"/>
                    </a:lnTo>
                    <a:lnTo>
                      <a:pt x="193" y="0"/>
                    </a:lnTo>
                    <a:lnTo>
                      <a:pt x="225" y="32"/>
                    </a:lnTo>
                    <a:lnTo>
                      <a:pt x="362" y="32"/>
                    </a:lnTo>
                    <a:lnTo>
                      <a:pt x="482" y="152"/>
                    </a:lnTo>
                    <a:lnTo>
                      <a:pt x="394" y="241"/>
                    </a:lnTo>
                    <a:lnTo>
                      <a:pt x="490" y="241"/>
                    </a:lnTo>
                    <a:lnTo>
                      <a:pt x="538" y="289"/>
                    </a:lnTo>
                    <a:lnTo>
                      <a:pt x="771" y="289"/>
                    </a:lnTo>
                    <a:lnTo>
                      <a:pt x="771" y="369"/>
                    </a:lnTo>
                    <a:lnTo>
                      <a:pt x="691" y="457"/>
                    </a:lnTo>
                    <a:lnTo>
                      <a:pt x="691" y="554"/>
                    </a:lnTo>
                    <a:lnTo>
                      <a:pt x="691" y="626"/>
                    </a:lnTo>
                    <a:lnTo>
                      <a:pt x="747" y="690"/>
                    </a:lnTo>
                    <a:lnTo>
                      <a:pt x="594" y="843"/>
                    </a:lnTo>
                    <a:lnTo>
                      <a:pt x="482" y="730"/>
                    </a:lnTo>
                    <a:lnTo>
                      <a:pt x="482" y="610"/>
                    </a:lnTo>
                    <a:lnTo>
                      <a:pt x="378" y="722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Freeform 32"/>
              <p:cNvSpPr>
                <a:spLocks noChangeAspect="1"/>
              </p:cNvSpPr>
              <p:nvPr/>
            </p:nvSpPr>
            <p:spPr bwMode="auto">
              <a:xfrm>
                <a:off x="8475494" y="1588357"/>
                <a:ext cx="1348749" cy="753716"/>
              </a:xfrm>
              <a:custGeom>
                <a:avLst/>
                <a:gdLst>
                  <a:gd name="T0" fmla="*/ 1260 w 1260"/>
                  <a:gd name="T1" fmla="*/ 658 h 714"/>
                  <a:gd name="T2" fmla="*/ 1188 w 1260"/>
                  <a:gd name="T3" fmla="*/ 658 h 714"/>
                  <a:gd name="T4" fmla="*/ 1188 w 1260"/>
                  <a:gd name="T5" fmla="*/ 569 h 714"/>
                  <a:gd name="T6" fmla="*/ 1124 w 1260"/>
                  <a:gd name="T7" fmla="*/ 569 h 714"/>
                  <a:gd name="T8" fmla="*/ 1076 w 1260"/>
                  <a:gd name="T9" fmla="*/ 521 h 714"/>
                  <a:gd name="T10" fmla="*/ 891 w 1260"/>
                  <a:gd name="T11" fmla="*/ 698 h 714"/>
                  <a:gd name="T12" fmla="*/ 682 w 1260"/>
                  <a:gd name="T13" fmla="*/ 698 h 714"/>
                  <a:gd name="T14" fmla="*/ 586 w 1260"/>
                  <a:gd name="T15" fmla="*/ 610 h 714"/>
                  <a:gd name="T16" fmla="*/ 482 w 1260"/>
                  <a:gd name="T17" fmla="*/ 610 h 714"/>
                  <a:gd name="T18" fmla="*/ 377 w 1260"/>
                  <a:gd name="T19" fmla="*/ 714 h 714"/>
                  <a:gd name="T20" fmla="*/ 225 w 1260"/>
                  <a:gd name="T21" fmla="*/ 714 h 714"/>
                  <a:gd name="T22" fmla="*/ 105 w 1260"/>
                  <a:gd name="T23" fmla="*/ 602 h 714"/>
                  <a:gd name="T24" fmla="*/ 0 w 1260"/>
                  <a:gd name="T25" fmla="*/ 602 h 714"/>
                  <a:gd name="T26" fmla="*/ 153 w 1260"/>
                  <a:gd name="T27" fmla="*/ 449 h 714"/>
                  <a:gd name="T28" fmla="*/ 97 w 1260"/>
                  <a:gd name="T29" fmla="*/ 385 h 714"/>
                  <a:gd name="T30" fmla="*/ 97 w 1260"/>
                  <a:gd name="T31" fmla="*/ 313 h 714"/>
                  <a:gd name="T32" fmla="*/ 177 w 1260"/>
                  <a:gd name="T33" fmla="*/ 224 h 714"/>
                  <a:gd name="T34" fmla="*/ 249 w 1260"/>
                  <a:gd name="T35" fmla="*/ 297 h 714"/>
                  <a:gd name="T36" fmla="*/ 394 w 1260"/>
                  <a:gd name="T37" fmla="*/ 144 h 714"/>
                  <a:gd name="T38" fmla="*/ 522 w 1260"/>
                  <a:gd name="T39" fmla="*/ 144 h 714"/>
                  <a:gd name="T40" fmla="*/ 666 w 1260"/>
                  <a:gd name="T41" fmla="*/ 0 h 714"/>
                  <a:gd name="T42" fmla="*/ 779 w 1260"/>
                  <a:gd name="T43" fmla="*/ 0 h 714"/>
                  <a:gd name="T44" fmla="*/ 739 w 1260"/>
                  <a:gd name="T45" fmla="*/ 48 h 714"/>
                  <a:gd name="T46" fmla="*/ 819 w 1260"/>
                  <a:gd name="T47" fmla="*/ 48 h 714"/>
                  <a:gd name="T48" fmla="*/ 939 w 1260"/>
                  <a:gd name="T49" fmla="*/ 168 h 714"/>
                  <a:gd name="T50" fmla="*/ 1044 w 1260"/>
                  <a:gd name="T51" fmla="*/ 168 h 714"/>
                  <a:gd name="T52" fmla="*/ 1044 w 1260"/>
                  <a:gd name="T53" fmla="*/ 265 h 714"/>
                  <a:gd name="T54" fmla="*/ 1260 w 1260"/>
                  <a:gd name="T55" fmla="*/ 481 h 714"/>
                  <a:gd name="T56" fmla="*/ 1260 w 1260"/>
                  <a:gd name="T57" fmla="*/ 658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60" h="714">
                    <a:moveTo>
                      <a:pt x="1260" y="658"/>
                    </a:moveTo>
                    <a:lnTo>
                      <a:pt x="1188" y="658"/>
                    </a:lnTo>
                    <a:lnTo>
                      <a:pt x="1188" y="569"/>
                    </a:lnTo>
                    <a:lnTo>
                      <a:pt x="1124" y="569"/>
                    </a:lnTo>
                    <a:lnTo>
                      <a:pt x="1076" y="521"/>
                    </a:lnTo>
                    <a:lnTo>
                      <a:pt x="891" y="698"/>
                    </a:lnTo>
                    <a:lnTo>
                      <a:pt x="682" y="698"/>
                    </a:lnTo>
                    <a:lnTo>
                      <a:pt x="586" y="610"/>
                    </a:lnTo>
                    <a:lnTo>
                      <a:pt x="482" y="610"/>
                    </a:lnTo>
                    <a:lnTo>
                      <a:pt x="377" y="714"/>
                    </a:lnTo>
                    <a:lnTo>
                      <a:pt x="225" y="714"/>
                    </a:lnTo>
                    <a:lnTo>
                      <a:pt x="105" y="602"/>
                    </a:lnTo>
                    <a:lnTo>
                      <a:pt x="0" y="602"/>
                    </a:lnTo>
                    <a:lnTo>
                      <a:pt x="153" y="449"/>
                    </a:lnTo>
                    <a:lnTo>
                      <a:pt x="97" y="385"/>
                    </a:lnTo>
                    <a:lnTo>
                      <a:pt x="97" y="313"/>
                    </a:lnTo>
                    <a:lnTo>
                      <a:pt x="177" y="224"/>
                    </a:lnTo>
                    <a:lnTo>
                      <a:pt x="249" y="297"/>
                    </a:lnTo>
                    <a:lnTo>
                      <a:pt x="394" y="144"/>
                    </a:lnTo>
                    <a:lnTo>
                      <a:pt x="522" y="144"/>
                    </a:lnTo>
                    <a:lnTo>
                      <a:pt x="666" y="0"/>
                    </a:lnTo>
                    <a:lnTo>
                      <a:pt x="779" y="0"/>
                    </a:lnTo>
                    <a:lnTo>
                      <a:pt x="739" y="48"/>
                    </a:lnTo>
                    <a:lnTo>
                      <a:pt x="819" y="48"/>
                    </a:lnTo>
                    <a:lnTo>
                      <a:pt x="939" y="168"/>
                    </a:lnTo>
                    <a:lnTo>
                      <a:pt x="1044" y="168"/>
                    </a:lnTo>
                    <a:lnTo>
                      <a:pt x="1044" y="265"/>
                    </a:lnTo>
                    <a:lnTo>
                      <a:pt x="1260" y="481"/>
                    </a:lnTo>
                    <a:lnTo>
                      <a:pt x="1260" y="658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Freeform 33"/>
              <p:cNvSpPr>
                <a:spLocks noChangeAspect="1"/>
              </p:cNvSpPr>
              <p:nvPr/>
            </p:nvSpPr>
            <p:spPr bwMode="auto">
              <a:xfrm>
                <a:off x="7126746" y="1849513"/>
                <a:ext cx="1735522" cy="1471068"/>
              </a:xfrm>
              <a:custGeom>
                <a:avLst/>
                <a:gdLst>
                  <a:gd name="T0" fmla="*/ 1052 w 1629"/>
                  <a:gd name="T1" fmla="*/ 297 h 1397"/>
                  <a:gd name="T2" fmla="*/ 1220 w 1629"/>
                  <a:gd name="T3" fmla="*/ 297 h 1397"/>
                  <a:gd name="T4" fmla="*/ 1268 w 1629"/>
                  <a:gd name="T5" fmla="*/ 354 h 1397"/>
                  <a:gd name="T6" fmla="*/ 1373 w 1629"/>
                  <a:gd name="T7" fmla="*/ 354 h 1397"/>
                  <a:gd name="T8" fmla="*/ 1493 w 1629"/>
                  <a:gd name="T9" fmla="*/ 466 h 1397"/>
                  <a:gd name="T10" fmla="*/ 1549 w 1629"/>
                  <a:gd name="T11" fmla="*/ 530 h 1397"/>
                  <a:gd name="T12" fmla="*/ 1629 w 1629"/>
                  <a:gd name="T13" fmla="*/ 530 h 1397"/>
                  <a:gd name="T14" fmla="*/ 1549 w 1629"/>
                  <a:gd name="T15" fmla="*/ 602 h 1397"/>
                  <a:gd name="T16" fmla="*/ 1357 w 1629"/>
                  <a:gd name="T17" fmla="*/ 602 h 1397"/>
                  <a:gd name="T18" fmla="*/ 1357 w 1629"/>
                  <a:gd name="T19" fmla="*/ 659 h 1397"/>
                  <a:gd name="T20" fmla="*/ 1397 w 1629"/>
                  <a:gd name="T21" fmla="*/ 699 h 1397"/>
                  <a:gd name="T22" fmla="*/ 1397 w 1629"/>
                  <a:gd name="T23" fmla="*/ 1028 h 1397"/>
                  <a:gd name="T24" fmla="*/ 1349 w 1629"/>
                  <a:gd name="T25" fmla="*/ 1084 h 1397"/>
                  <a:gd name="T26" fmla="*/ 1260 w 1629"/>
                  <a:gd name="T27" fmla="*/ 1084 h 1397"/>
                  <a:gd name="T28" fmla="*/ 1260 w 1629"/>
                  <a:gd name="T29" fmla="*/ 1301 h 1397"/>
                  <a:gd name="T30" fmla="*/ 1140 w 1629"/>
                  <a:gd name="T31" fmla="*/ 1301 h 1397"/>
                  <a:gd name="T32" fmla="*/ 1060 w 1629"/>
                  <a:gd name="T33" fmla="*/ 1397 h 1397"/>
                  <a:gd name="T34" fmla="*/ 939 w 1629"/>
                  <a:gd name="T35" fmla="*/ 1397 h 1397"/>
                  <a:gd name="T36" fmla="*/ 939 w 1629"/>
                  <a:gd name="T37" fmla="*/ 1277 h 1397"/>
                  <a:gd name="T38" fmla="*/ 859 w 1629"/>
                  <a:gd name="T39" fmla="*/ 1277 h 1397"/>
                  <a:gd name="T40" fmla="*/ 859 w 1629"/>
                  <a:gd name="T41" fmla="*/ 1124 h 1397"/>
                  <a:gd name="T42" fmla="*/ 779 w 1629"/>
                  <a:gd name="T43" fmla="*/ 1044 h 1397"/>
                  <a:gd name="T44" fmla="*/ 779 w 1629"/>
                  <a:gd name="T45" fmla="*/ 771 h 1397"/>
                  <a:gd name="T46" fmla="*/ 698 w 1629"/>
                  <a:gd name="T47" fmla="*/ 843 h 1397"/>
                  <a:gd name="T48" fmla="*/ 642 w 1629"/>
                  <a:gd name="T49" fmla="*/ 787 h 1397"/>
                  <a:gd name="T50" fmla="*/ 546 w 1629"/>
                  <a:gd name="T51" fmla="*/ 787 h 1397"/>
                  <a:gd name="T52" fmla="*/ 546 w 1629"/>
                  <a:gd name="T53" fmla="*/ 1012 h 1397"/>
                  <a:gd name="T54" fmla="*/ 393 w 1629"/>
                  <a:gd name="T55" fmla="*/ 1012 h 1397"/>
                  <a:gd name="T56" fmla="*/ 393 w 1629"/>
                  <a:gd name="T57" fmla="*/ 883 h 1397"/>
                  <a:gd name="T58" fmla="*/ 289 w 1629"/>
                  <a:gd name="T59" fmla="*/ 787 h 1397"/>
                  <a:gd name="T60" fmla="*/ 217 w 1629"/>
                  <a:gd name="T61" fmla="*/ 859 h 1397"/>
                  <a:gd name="T62" fmla="*/ 105 w 1629"/>
                  <a:gd name="T63" fmla="*/ 859 h 1397"/>
                  <a:gd name="T64" fmla="*/ 0 w 1629"/>
                  <a:gd name="T65" fmla="*/ 755 h 1397"/>
                  <a:gd name="T66" fmla="*/ 0 w 1629"/>
                  <a:gd name="T67" fmla="*/ 675 h 1397"/>
                  <a:gd name="T68" fmla="*/ 137 w 1629"/>
                  <a:gd name="T69" fmla="*/ 675 h 1397"/>
                  <a:gd name="T70" fmla="*/ 137 w 1629"/>
                  <a:gd name="T71" fmla="*/ 410 h 1397"/>
                  <a:gd name="T72" fmla="*/ 217 w 1629"/>
                  <a:gd name="T73" fmla="*/ 338 h 1397"/>
                  <a:gd name="T74" fmla="*/ 121 w 1629"/>
                  <a:gd name="T75" fmla="*/ 241 h 1397"/>
                  <a:gd name="T76" fmla="*/ 233 w 1629"/>
                  <a:gd name="T77" fmla="*/ 129 h 1397"/>
                  <a:gd name="T78" fmla="*/ 458 w 1629"/>
                  <a:gd name="T79" fmla="*/ 129 h 1397"/>
                  <a:gd name="T80" fmla="*/ 458 w 1629"/>
                  <a:gd name="T81" fmla="*/ 281 h 1397"/>
                  <a:gd name="T82" fmla="*/ 554 w 1629"/>
                  <a:gd name="T83" fmla="*/ 193 h 1397"/>
                  <a:gd name="T84" fmla="*/ 634 w 1629"/>
                  <a:gd name="T85" fmla="*/ 265 h 1397"/>
                  <a:gd name="T86" fmla="*/ 634 w 1629"/>
                  <a:gd name="T87" fmla="*/ 0 h 1397"/>
                  <a:gd name="T88" fmla="*/ 723 w 1629"/>
                  <a:gd name="T89" fmla="*/ 97 h 1397"/>
                  <a:gd name="T90" fmla="*/ 843 w 1629"/>
                  <a:gd name="T91" fmla="*/ 97 h 1397"/>
                  <a:gd name="T92" fmla="*/ 1052 w 1629"/>
                  <a:gd name="T93" fmla="*/ 297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9" h="1397">
                    <a:moveTo>
                      <a:pt x="1052" y="297"/>
                    </a:moveTo>
                    <a:lnTo>
                      <a:pt x="1220" y="297"/>
                    </a:lnTo>
                    <a:lnTo>
                      <a:pt x="1268" y="354"/>
                    </a:lnTo>
                    <a:lnTo>
                      <a:pt x="1373" y="354"/>
                    </a:lnTo>
                    <a:lnTo>
                      <a:pt x="1493" y="466"/>
                    </a:lnTo>
                    <a:lnTo>
                      <a:pt x="1549" y="530"/>
                    </a:lnTo>
                    <a:lnTo>
                      <a:pt x="1629" y="530"/>
                    </a:lnTo>
                    <a:lnTo>
                      <a:pt x="1549" y="602"/>
                    </a:lnTo>
                    <a:lnTo>
                      <a:pt x="1357" y="602"/>
                    </a:lnTo>
                    <a:lnTo>
                      <a:pt x="1357" y="659"/>
                    </a:lnTo>
                    <a:lnTo>
                      <a:pt x="1397" y="699"/>
                    </a:lnTo>
                    <a:lnTo>
                      <a:pt x="1397" y="1028"/>
                    </a:lnTo>
                    <a:lnTo>
                      <a:pt x="1349" y="1084"/>
                    </a:lnTo>
                    <a:lnTo>
                      <a:pt x="1260" y="1084"/>
                    </a:lnTo>
                    <a:lnTo>
                      <a:pt x="1260" y="1301"/>
                    </a:lnTo>
                    <a:lnTo>
                      <a:pt x="1140" y="1301"/>
                    </a:lnTo>
                    <a:lnTo>
                      <a:pt x="1060" y="1397"/>
                    </a:lnTo>
                    <a:lnTo>
                      <a:pt x="939" y="1397"/>
                    </a:lnTo>
                    <a:lnTo>
                      <a:pt x="939" y="1277"/>
                    </a:lnTo>
                    <a:lnTo>
                      <a:pt x="859" y="1277"/>
                    </a:lnTo>
                    <a:lnTo>
                      <a:pt x="859" y="1124"/>
                    </a:lnTo>
                    <a:lnTo>
                      <a:pt x="779" y="1044"/>
                    </a:lnTo>
                    <a:lnTo>
                      <a:pt x="779" y="771"/>
                    </a:lnTo>
                    <a:lnTo>
                      <a:pt x="698" y="843"/>
                    </a:lnTo>
                    <a:lnTo>
                      <a:pt x="642" y="787"/>
                    </a:lnTo>
                    <a:lnTo>
                      <a:pt x="546" y="787"/>
                    </a:lnTo>
                    <a:lnTo>
                      <a:pt x="546" y="1012"/>
                    </a:lnTo>
                    <a:lnTo>
                      <a:pt x="393" y="1012"/>
                    </a:lnTo>
                    <a:lnTo>
                      <a:pt x="393" y="883"/>
                    </a:lnTo>
                    <a:lnTo>
                      <a:pt x="289" y="787"/>
                    </a:lnTo>
                    <a:lnTo>
                      <a:pt x="217" y="859"/>
                    </a:lnTo>
                    <a:lnTo>
                      <a:pt x="105" y="859"/>
                    </a:lnTo>
                    <a:lnTo>
                      <a:pt x="0" y="755"/>
                    </a:lnTo>
                    <a:lnTo>
                      <a:pt x="0" y="675"/>
                    </a:lnTo>
                    <a:lnTo>
                      <a:pt x="137" y="675"/>
                    </a:lnTo>
                    <a:lnTo>
                      <a:pt x="137" y="410"/>
                    </a:lnTo>
                    <a:lnTo>
                      <a:pt x="217" y="338"/>
                    </a:lnTo>
                    <a:lnTo>
                      <a:pt x="121" y="241"/>
                    </a:lnTo>
                    <a:lnTo>
                      <a:pt x="233" y="129"/>
                    </a:lnTo>
                    <a:lnTo>
                      <a:pt x="458" y="129"/>
                    </a:lnTo>
                    <a:lnTo>
                      <a:pt x="458" y="281"/>
                    </a:lnTo>
                    <a:lnTo>
                      <a:pt x="554" y="193"/>
                    </a:lnTo>
                    <a:lnTo>
                      <a:pt x="634" y="265"/>
                    </a:lnTo>
                    <a:lnTo>
                      <a:pt x="634" y="0"/>
                    </a:lnTo>
                    <a:lnTo>
                      <a:pt x="723" y="97"/>
                    </a:lnTo>
                    <a:lnTo>
                      <a:pt x="843" y="97"/>
                    </a:lnTo>
                    <a:lnTo>
                      <a:pt x="1052" y="297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Freeform 34"/>
              <p:cNvSpPr>
                <a:spLocks noChangeAspect="1"/>
              </p:cNvSpPr>
              <p:nvPr/>
            </p:nvSpPr>
            <p:spPr bwMode="auto">
              <a:xfrm>
                <a:off x="6839145" y="4351982"/>
                <a:ext cx="376856" cy="244627"/>
              </a:xfrm>
              <a:custGeom>
                <a:avLst/>
                <a:gdLst>
                  <a:gd name="T0" fmla="*/ 353 w 353"/>
                  <a:gd name="T1" fmla="*/ 233 h 233"/>
                  <a:gd name="T2" fmla="*/ 241 w 353"/>
                  <a:gd name="T3" fmla="*/ 233 h 233"/>
                  <a:gd name="T4" fmla="*/ 0 w 353"/>
                  <a:gd name="T5" fmla="*/ 0 h 233"/>
                  <a:gd name="T6" fmla="*/ 273 w 353"/>
                  <a:gd name="T7" fmla="*/ 0 h 233"/>
                  <a:gd name="T8" fmla="*/ 353 w 353"/>
                  <a:gd name="T9" fmla="*/ 72 h 233"/>
                  <a:gd name="T10" fmla="*/ 353 w 353"/>
                  <a:gd name="T11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233">
                    <a:moveTo>
                      <a:pt x="353" y="233"/>
                    </a:moveTo>
                    <a:lnTo>
                      <a:pt x="241" y="233"/>
                    </a:lnTo>
                    <a:lnTo>
                      <a:pt x="0" y="0"/>
                    </a:lnTo>
                    <a:lnTo>
                      <a:pt x="273" y="0"/>
                    </a:lnTo>
                    <a:lnTo>
                      <a:pt x="353" y="72"/>
                    </a:lnTo>
                    <a:lnTo>
                      <a:pt x="353" y="233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Freeform 35"/>
              <p:cNvSpPr>
                <a:spLocks noChangeAspect="1"/>
              </p:cNvSpPr>
              <p:nvPr/>
            </p:nvSpPr>
            <p:spPr bwMode="auto">
              <a:xfrm>
                <a:off x="8237480" y="1975133"/>
                <a:ext cx="191734" cy="188429"/>
              </a:xfrm>
              <a:custGeom>
                <a:avLst/>
                <a:gdLst>
                  <a:gd name="T0" fmla="*/ 0 w 176"/>
                  <a:gd name="T1" fmla="*/ 112 h 176"/>
                  <a:gd name="T2" fmla="*/ 112 w 176"/>
                  <a:gd name="T3" fmla="*/ 0 h 176"/>
                  <a:gd name="T4" fmla="*/ 112 w 176"/>
                  <a:gd name="T5" fmla="*/ 120 h 176"/>
                  <a:gd name="T6" fmla="*/ 176 w 176"/>
                  <a:gd name="T7" fmla="*/ 176 h 176"/>
                  <a:gd name="T8" fmla="*/ 8 w 176"/>
                  <a:gd name="T9" fmla="*/ 176 h 176"/>
                  <a:gd name="T10" fmla="*/ 0 w 176"/>
                  <a:gd name="T11" fmla="*/ 11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176">
                    <a:moveTo>
                      <a:pt x="0" y="112"/>
                    </a:moveTo>
                    <a:lnTo>
                      <a:pt x="112" y="0"/>
                    </a:lnTo>
                    <a:lnTo>
                      <a:pt x="112" y="120"/>
                    </a:lnTo>
                    <a:lnTo>
                      <a:pt x="176" y="176"/>
                    </a:lnTo>
                    <a:lnTo>
                      <a:pt x="8" y="176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Freeform 36"/>
              <p:cNvSpPr>
                <a:spLocks noChangeAspect="1"/>
              </p:cNvSpPr>
              <p:nvPr/>
            </p:nvSpPr>
            <p:spPr bwMode="auto">
              <a:xfrm>
                <a:off x="7758145" y="2272652"/>
                <a:ext cx="188428" cy="115702"/>
              </a:xfrm>
              <a:custGeom>
                <a:avLst/>
                <a:gdLst>
                  <a:gd name="T0" fmla="*/ 177 w 177"/>
                  <a:gd name="T1" fmla="*/ 112 h 112"/>
                  <a:gd name="T2" fmla="*/ 112 w 177"/>
                  <a:gd name="T3" fmla="*/ 112 h 112"/>
                  <a:gd name="T4" fmla="*/ 0 w 177"/>
                  <a:gd name="T5" fmla="*/ 0 h 112"/>
                  <a:gd name="T6" fmla="*/ 64 w 177"/>
                  <a:gd name="T7" fmla="*/ 0 h 112"/>
                  <a:gd name="T8" fmla="*/ 96 w 177"/>
                  <a:gd name="T9" fmla="*/ 32 h 112"/>
                  <a:gd name="T10" fmla="*/ 177 w 177"/>
                  <a:gd name="T11" fmla="*/ 32 h 112"/>
                  <a:gd name="T12" fmla="*/ 177 w 177"/>
                  <a:gd name="T13" fmla="*/ 56 h 112"/>
                  <a:gd name="T14" fmla="*/ 177 w 177"/>
                  <a:gd name="T1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112">
                    <a:moveTo>
                      <a:pt x="177" y="112"/>
                    </a:moveTo>
                    <a:lnTo>
                      <a:pt x="112" y="112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96" y="32"/>
                    </a:lnTo>
                    <a:lnTo>
                      <a:pt x="177" y="32"/>
                    </a:lnTo>
                    <a:lnTo>
                      <a:pt x="177" y="56"/>
                    </a:lnTo>
                    <a:lnTo>
                      <a:pt x="177" y="112"/>
                    </a:lnTo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Freeform 37"/>
              <p:cNvSpPr>
                <a:spLocks noChangeAspect="1"/>
              </p:cNvSpPr>
              <p:nvPr/>
            </p:nvSpPr>
            <p:spPr bwMode="auto">
              <a:xfrm>
                <a:off x="9377966" y="2603229"/>
                <a:ext cx="241320" cy="175206"/>
              </a:xfrm>
              <a:custGeom>
                <a:avLst/>
                <a:gdLst>
                  <a:gd name="T0" fmla="*/ 0 w 225"/>
                  <a:gd name="T1" fmla="*/ 48 h 168"/>
                  <a:gd name="T2" fmla="*/ 0 w 225"/>
                  <a:gd name="T3" fmla="*/ 144 h 168"/>
                  <a:gd name="T4" fmla="*/ 144 w 225"/>
                  <a:gd name="T5" fmla="*/ 144 h 168"/>
                  <a:gd name="T6" fmla="*/ 168 w 225"/>
                  <a:gd name="T7" fmla="*/ 168 h 168"/>
                  <a:gd name="T8" fmla="*/ 225 w 225"/>
                  <a:gd name="T9" fmla="*/ 120 h 168"/>
                  <a:gd name="T10" fmla="*/ 177 w 225"/>
                  <a:gd name="T11" fmla="*/ 72 h 168"/>
                  <a:gd name="T12" fmla="*/ 177 w 225"/>
                  <a:gd name="T13" fmla="*/ 0 h 168"/>
                  <a:gd name="T14" fmla="*/ 48 w 225"/>
                  <a:gd name="T15" fmla="*/ 0 h 168"/>
                  <a:gd name="T16" fmla="*/ 0 w 225"/>
                  <a:gd name="T1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" h="168">
                    <a:moveTo>
                      <a:pt x="0" y="48"/>
                    </a:moveTo>
                    <a:lnTo>
                      <a:pt x="0" y="144"/>
                    </a:lnTo>
                    <a:lnTo>
                      <a:pt x="144" y="144"/>
                    </a:lnTo>
                    <a:lnTo>
                      <a:pt x="168" y="168"/>
                    </a:lnTo>
                    <a:lnTo>
                      <a:pt x="225" y="120"/>
                    </a:lnTo>
                    <a:lnTo>
                      <a:pt x="177" y="72"/>
                    </a:lnTo>
                    <a:lnTo>
                      <a:pt x="177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Freeform 38"/>
              <p:cNvSpPr>
                <a:spLocks noChangeAspect="1"/>
              </p:cNvSpPr>
              <p:nvPr/>
            </p:nvSpPr>
            <p:spPr bwMode="auto">
              <a:xfrm>
                <a:off x="9394495" y="1452821"/>
                <a:ext cx="181817" cy="244627"/>
              </a:xfrm>
              <a:custGeom>
                <a:avLst/>
                <a:gdLst>
                  <a:gd name="T0" fmla="*/ 0 w 169"/>
                  <a:gd name="T1" fmla="*/ 0 h 233"/>
                  <a:gd name="T2" fmla="*/ 0 w 169"/>
                  <a:gd name="T3" fmla="*/ 177 h 233"/>
                  <a:gd name="T4" fmla="*/ 56 w 169"/>
                  <a:gd name="T5" fmla="*/ 233 h 233"/>
                  <a:gd name="T6" fmla="*/ 112 w 169"/>
                  <a:gd name="T7" fmla="*/ 185 h 233"/>
                  <a:gd name="T8" fmla="*/ 169 w 169"/>
                  <a:gd name="T9" fmla="*/ 233 h 233"/>
                  <a:gd name="T10" fmla="*/ 169 w 169"/>
                  <a:gd name="T11" fmla="*/ 89 h 233"/>
                  <a:gd name="T12" fmla="*/ 80 w 169"/>
                  <a:gd name="T13" fmla="*/ 0 h 233"/>
                  <a:gd name="T14" fmla="*/ 0 w 169"/>
                  <a:gd name="T1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233">
                    <a:moveTo>
                      <a:pt x="0" y="0"/>
                    </a:moveTo>
                    <a:lnTo>
                      <a:pt x="0" y="177"/>
                    </a:lnTo>
                    <a:lnTo>
                      <a:pt x="56" y="233"/>
                    </a:lnTo>
                    <a:lnTo>
                      <a:pt x="112" y="185"/>
                    </a:lnTo>
                    <a:lnTo>
                      <a:pt x="169" y="233"/>
                    </a:lnTo>
                    <a:lnTo>
                      <a:pt x="169" y="89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Freeform 39"/>
              <p:cNvSpPr>
                <a:spLocks noChangeAspect="1"/>
              </p:cNvSpPr>
              <p:nvPr/>
            </p:nvSpPr>
            <p:spPr bwMode="auto">
              <a:xfrm>
                <a:off x="9685401" y="1763563"/>
                <a:ext cx="112396" cy="155371"/>
              </a:xfrm>
              <a:custGeom>
                <a:avLst/>
                <a:gdLst>
                  <a:gd name="T0" fmla="*/ 0 w 104"/>
                  <a:gd name="T1" fmla="*/ 0 h 145"/>
                  <a:gd name="T2" fmla="*/ 104 w 104"/>
                  <a:gd name="T3" fmla="*/ 97 h 145"/>
                  <a:gd name="T4" fmla="*/ 104 w 104"/>
                  <a:gd name="T5" fmla="*/ 145 h 145"/>
                  <a:gd name="T6" fmla="*/ 0 w 104"/>
                  <a:gd name="T7" fmla="*/ 145 h 145"/>
                  <a:gd name="T8" fmla="*/ 0 w 104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5">
                    <a:moveTo>
                      <a:pt x="0" y="0"/>
                    </a:moveTo>
                    <a:lnTo>
                      <a:pt x="104" y="97"/>
                    </a:lnTo>
                    <a:lnTo>
                      <a:pt x="104" y="145"/>
                    </a:lnTo>
                    <a:lnTo>
                      <a:pt x="0" y="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Freeform 40"/>
              <p:cNvSpPr>
                <a:spLocks noChangeAspect="1"/>
              </p:cNvSpPr>
              <p:nvPr/>
            </p:nvSpPr>
            <p:spPr bwMode="auto">
              <a:xfrm>
                <a:off x="8597807" y="1545382"/>
                <a:ext cx="171899" cy="79339"/>
              </a:xfrm>
              <a:custGeom>
                <a:avLst/>
                <a:gdLst>
                  <a:gd name="T0" fmla="*/ 88 w 160"/>
                  <a:gd name="T1" fmla="*/ 0 h 72"/>
                  <a:gd name="T2" fmla="*/ 0 w 160"/>
                  <a:gd name="T3" fmla="*/ 0 h 72"/>
                  <a:gd name="T4" fmla="*/ 64 w 160"/>
                  <a:gd name="T5" fmla="*/ 72 h 72"/>
                  <a:gd name="T6" fmla="*/ 160 w 160"/>
                  <a:gd name="T7" fmla="*/ 72 h 72"/>
                  <a:gd name="T8" fmla="*/ 88 w 1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2">
                    <a:moveTo>
                      <a:pt x="88" y="0"/>
                    </a:moveTo>
                    <a:lnTo>
                      <a:pt x="0" y="0"/>
                    </a:lnTo>
                    <a:lnTo>
                      <a:pt x="64" y="72"/>
                    </a:lnTo>
                    <a:lnTo>
                      <a:pt x="160" y="7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74900" y="4876669"/>
              <a:ext cx="1460742" cy="1044357"/>
            </a:xfrm>
            <a:prstGeom prst="ellipse">
              <a:avLst/>
            </a:prstGeom>
          </p:spPr>
        </p:pic>
        <p:sp>
          <p:nvSpPr>
            <p:cNvPr id="28" name="Rechteck 43"/>
            <p:cNvSpPr/>
            <p:nvPr/>
          </p:nvSpPr>
          <p:spPr bwMode="auto">
            <a:xfrm>
              <a:off x="8468127" y="4574733"/>
              <a:ext cx="17096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38AC9A"/>
                  </a:solidFill>
                  <a:cs typeface="Arial"/>
                </a:rPr>
                <a:t>ATMP Network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  <p:pic>
          <p:nvPicPr>
            <p:cNvPr id="29" name="Picture 6" descr="Flag of Europe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951" y="4235844"/>
              <a:ext cx="503441" cy="32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8"/>
            <p:cNvGrpSpPr>
              <a:grpSpLocks/>
            </p:cNvGrpSpPr>
            <p:nvPr/>
          </p:nvGrpSpPr>
          <p:grpSpPr bwMode="auto">
            <a:xfrm>
              <a:off x="10038438" y="5571789"/>
              <a:ext cx="565091" cy="509538"/>
              <a:chOff x="7005210" y="2231868"/>
              <a:chExt cx="858428" cy="858428"/>
            </a:xfrm>
          </p:grpSpPr>
          <p:sp>
            <p:nvSpPr>
              <p:cNvPr id="35" name="Oval 23"/>
              <p:cNvSpPr/>
              <p:nvPr/>
            </p:nvSpPr>
            <p:spPr>
              <a:xfrm>
                <a:off x="7005981" y="2231287"/>
                <a:ext cx="857218" cy="8589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68403" y="2444692"/>
                <a:ext cx="476869" cy="476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Rechteck 30"/>
            <p:cNvSpPr/>
            <p:nvPr/>
          </p:nvSpPr>
          <p:spPr bwMode="auto">
            <a:xfrm>
              <a:off x="8532239" y="5983982"/>
              <a:ext cx="16524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38AC9A"/>
                  </a:solidFill>
                  <a:cs typeface="Arial"/>
                </a:rPr>
                <a:t>DHL/ World Courier</a:t>
              </a:r>
              <a:br>
                <a:rPr lang="en-US" sz="1400" b="1" dirty="0">
                  <a:solidFill>
                    <a:srgbClr val="38AC9A"/>
                  </a:solidFill>
                  <a:cs typeface="Arial"/>
                </a:rPr>
              </a:br>
              <a:r>
                <a:rPr lang="en-US" sz="1400" b="1" dirty="0">
                  <a:solidFill>
                    <a:srgbClr val="38AC9A"/>
                  </a:solidFill>
                  <a:cs typeface="Arial"/>
                </a:rPr>
                <a:t> Hub Halle/Leipzig</a:t>
              </a:r>
              <a:endParaRPr lang="en-US" sz="1400" b="1" dirty="0">
                <a:solidFill>
                  <a:srgbClr val="38AC9A"/>
                </a:solidFill>
              </a:endParaRPr>
            </a:p>
          </p:txBody>
        </p:sp>
        <p:sp>
          <p:nvSpPr>
            <p:cNvPr id="32" name="Pfeil: nach rechts 65">
              <a:extLst>
                <a:ext uri="{FF2B5EF4-FFF2-40B4-BE49-F238E27FC236}">
                  <a16:creationId xmlns:a16="http://schemas.microsoft.com/office/drawing/2014/main" id="{63AE5C69-4EFD-4F01-B39B-9DBD4E381424}"/>
                </a:ext>
              </a:extLst>
            </p:cNvPr>
            <p:cNvSpPr/>
            <p:nvPr/>
          </p:nvSpPr>
          <p:spPr bwMode="auto">
            <a:xfrm rot="12299150" flipV="1">
              <a:off x="9446290" y="4955362"/>
              <a:ext cx="634844" cy="165924"/>
            </a:xfrm>
            <a:prstGeom prst="rightArrow">
              <a:avLst/>
            </a:prstGeom>
            <a:solidFill>
              <a:srgbClr val="12A497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: nach rechts 72">
              <a:extLst>
                <a:ext uri="{FF2B5EF4-FFF2-40B4-BE49-F238E27FC236}">
                  <a16:creationId xmlns:a16="http://schemas.microsoft.com/office/drawing/2014/main" id="{43085355-CE97-4818-AB99-03DA25C7D077}"/>
                </a:ext>
              </a:extLst>
            </p:cNvPr>
            <p:cNvSpPr/>
            <p:nvPr/>
          </p:nvSpPr>
          <p:spPr bwMode="auto">
            <a:xfrm rot="8661059" flipV="1">
              <a:off x="9422737" y="5676429"/>
              <a:ext cx="634844" cy="165924"/>
            </a:xfrm>
            <a:prstGeom prst="rightArrow">
              <a:avLst/>
            </a:prstGeom>
            <a:solidFill>
              <a:srgbClr val="12A497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: nach rechts 73">
              <a:extLst>
                <a:ext uri="{FF2B5EF4-FFF2-40B4-BE49-F238E27FC236}">
                  <a16:creationId xmlns:a16="http://schemas.microsoft.com/office/drawing/2014/main" id="{4581871A-922E-49E5-BDA7-010DC998B521}"/>
                </a:ext>
              </a:extLst>
            </p:cNvPr>
            <p:cNvSpPr/>
            <p:nvPr/>
          </p:nvSpPr>
          <p:spPr bwMode="auto">
            <a:xfrm rot="14583995" flipV="1">
              <a:off x="10178333" y="4544120"/>
              <a:ext cx="515691" cy="178368"/>
            </a:xfrm>
            <a:prstGeom prst="rightArrow">
              <a:avLst/>
            </a:prstGeom>
            <a:solidFill>
              <a:srgbClr val="12A497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itel 5"/>
          <p:cNvSpPr>
            <a:spLocks noGrp="1"/>
          </p:cNvSpPr>
          <p:nvPr>
            <p:ph type="title"/>
          </p:nvPr>
        </p:nvSpPr>
        <p:spPr>
          <a:xfrm>
            <a:off x="739774" y="176981"/>
            <a:ext cx="7267757" cy="9500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 2</a:t>
            </a:r>
            <a:b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&amp; Social Innovations</a:t>
            </a:r>
            <a:endParaRPr lang="en-US" sz="4000" b="1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ruppieren 56"/>
          <p:cNvGrpSpPr/>
          <p:nvPr/>
        </p:nvGrpSpPr>
        <p:grpSpPr>
          <a:xfrm>
            <a:off x="837518" y="4394270"/>
            <a:ext cx="2823038" cy="2090868"/>
            <a:chOff x="2244908" y="2403640"/>
            <a:chExt cx="5053664" cy="3852016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2244908" y="2403640"/>
              <a:ext cx="5053664" cy="3852016"/>
              <a:chOff x="1534874" y="2206995"/>
              <a:chExt cx="5053664" cy="3852016"/>
            </a:xfrm>
          </p:grpSpPr>
          <p:grpSp>
            <p:nvGrpSpPr>
              <p:cNvPr id="71" name="Gruppieren 70"/>
              <p:cNvGrpSpPr/>
              <p:nvPr/>
            </p:nvGrpSpPr>
            <p:grpSpPr>
              <a:xfrm>
                <a:off x="1534874" y="2206995"/>
                <a:ext cx="5053664" cy="3852016"/>
                <a:chOff x="8143677" y="2259742"/>
                <a:chExt cx="2876504" cy="2111303"/>
              </a:xfrm>
            </p:grpSpPr>
            <p:sp>
              <p:nvSpPr>
                <p:cNvPr id="93" name="Freeform: Shape 72">
                  <a:extLst>
                    <a:ext uri="{FF2B5EF4-FFF2-40B4-BE49-F238E27FC236}">
                      <a16:creationId xmlns:a16="http://schemas.microsoft.com/office/drawing/2014/main" id="{1876DEAE-C73F-498F-BF1E-A55D37447C06}"/>
                    </a:ext>
                  </a:extLst>
                </p:cNvPr>
                <p:cNvSpPr/>
                <p:nvPr/>
              </p:nvSpPr>
              <p:spPr>
                <a:xfrm>
                  <a:off x="8143677" y="2259742"/>
                  <a:ext cx="2876504" cy="2111303"/>
                </a:xfrm>
                <a:custGeom>
                  <a:avLst/>
                  <a:gdLst>
                    <a:gd name="connsiteX0" fmla="*/ 333711 w 2876504"/>
                    <a:gd name="connsiteY0" fmla="*/ 163414 h 2111303"/>
                    <a:gd name="connsiteX1" fmla="*/ 460232 w 2876504"/>
                    <a:gd name="connsiteY1" fmla="*/ 134659 h 2111303"/>
                    <a:gd name="connsiteX2" fmla="*/ 534994 w 2876504"/>
                    <a:gd name="connsiteY2" fmla="*/ 100153 h 2111303"/>
                    <a:gd name="connsiteX3" fmla="*/ 609756 w 2876504"/>
                    <a:gd name="connsiteY3" fmla="*/ 100153 h 2111303"/>
                    <a:gd name="connsiteX4" fmla="*/ 707522 w 2876504"/>
                    <a:gd name="connsiteY4" fmla="*/ 42644 h 2111303"/>
                    <a:gd name="connsiteX5" fmla="*/ 736277 w 2876504"/>
                    <a:gd name="connsiteY5" fmla="*/ 19640 h 2111303"/>
                    <a:gd name="connsiteX6" fmla="*/ 822541 w 2876504"/>
                    <a:gd name="connsiteY6" fmla="*/ 19640 h 2111303"/>
                    <a:gd name="connsiteX7" fmla="*/ 897304 w 2876504"/>
                    <a:gd name="connsiteY7" fmla="*/ 2387 h 2111303"/>
                    <a:gd name="connsiteX8" fmla="*/ 943311 w 2876504"/>
                    <a:gd name="connsiteY8" fmla="*/ 19640 h 2111303"/>
                    <a:gd name="connsiteX9" fmla="*/ 1000821 w 2876504"/>
                    <a:gd name="connsiteY9" fmla="*/ 2387 h 2111303"/>
                    <a:gd name="connsiteX10" fmla="*/ 1133092 w 2876504"/>
                    <a:gd name="connsiteY10" fmla="*/ 82900 h 2111303"/>
                    <a:gd name="connsiteX11" fmla="*/ 1202104 w 2876504"/>
                    <a:gd name="connsiteY11" fmla="*/ 157663 h 2111303"/>
                    <a:gd name="connsiteX12" fmla="*/ 1225107 w 2876504"/>
                    <a:gd name="connsiteY12" fmla="*/ 232425 h 2111303"/>
                    <a:gd name="connsiteX13" fmla="*/ 1225107 w 2876504"/>
                    <a:gd name="connsiteY13" fmla="*/ 335942 h 2111303"/>
                    <a:gd name="connsiteX14" fmla="*/ 1248111 w 2876504"/>
                    <a:gd name="connsiteY14" fmla="*/ 370448 h 2111303"/>
                    <a:gd name="connsiteX15" fmla="*/ 1305621 w 2876504"/>
                    <a:gd name="connsiteY15" fmla="*/ 301436 h 2111303"/>
                    <a:gd name="connsiteX16" fmla="*/ 1357379 w 2876504"/>
                    <a:gd name="connsiteY16" fmla="*/ 289934 h 2111303"/>
                    <a:gd name="connsiteX17" fmla="*/ 1414888 w 2876504"/>
                    <a:gd name="connsiteY17" fmla="*/ 295685 h 2111303"/>
                    <a:gd name="connsiteX18" fmla="*/ 1547160 w 2876504"/>
                    <a:gd name="connsiteY18" fmla="*/ 364697 h 2111303"/>
                    <a:gd name="connsiteX19" fmla="*/ 1708187 w 2876504"/>
                    <a:gd name="connsiteY19" fmla="*/ 370448 h 2111303"/>
                    <a:gd name="connsiteX20" fmla="*/ 1851960 w 2876504"/>
                    <a:gd name="connsiteY20" fmla="*/ 341693 h 2111303"/>
                    <a:gd name="connsiteX21" fmla="*/ 1892217 w 2876504"/>
                    <a:gd name="connsiteY21" fmla="*/ 335942 h 2111303"/>
                    <a:gd name="connsiteX22" fmla="*/ 1955477 w 2876504"/>
                    <a:gd name="connsiteY22" fmla="*/ 180666 h 2111303"/>
                    <a:gd name="connsiteX23" fmla="*/ 1978481 w 2876504"/>
                    <a:gd name="connsiteY23" fmla="*/ 128908 h 2111303"/>
                    <a:gd name="connsiteX24" fmla="*/ 2064745 w 2876504"/>
                    <a:gd name="connsiteY24" fmla="*/ 117406 h 2111303"/>
                    <a:gd name="connsiteX25" fmla="*/ 2191266 w 2876504"/>
                    <a:gd name="connsiteY25" fmla="*/ 134659 h 2111303"/>
                    <a:gd name="connsiteX26" fmla="*/ 2312036 w 2876504"/>
                    <a:gd name="connsiteY26" fmla="*/ 88651 h 2111303"/>
                    <a:gd name="connsiteX27" fmla="*/ 2386798 w 2876504"/>
                    <a:gd name="connsiteY27" fmla="*/ 59897 h 2111303"/>
                    <a:gd name="connsiteX28" fmla="*/ 2438556 w 2876504"/>
                    <a:gd name="connsiteY28" fmla="*/ 54146 h 2111303"/>
                    <a:gd name="connsiteX29" fmla="*/ 2542073 w 2876504"/>
                    <a:gd name="connsiteY29" fmla="*/ 88651 h 2111303"/>
                    <a:gd name="connsiteX30" fmla="*/ 2639839 w 2876504"/>
                    <a:gd name="connsiteY30" fmla="*/ 134659 h 2111303"/>
                    <a:gd name="connsiteX31" fmla="*/ 2789364 w 2876504"/>
                    <a:gd name="connsiteY31" fmla="*/ 169165 h 2111303"/>
                    <a:gd name="connsiteX32" fmla="*/ 2823870 w 2876504"/>
                    <a:gd name="connsiteY32" fmla="*/ 289934 h 2111303"/>
                    <a:gd name="connsiteX33" fmla="*/ 2869877 w 2876504"/>
                    <a:gd name="connsiteY33" fmla="*/ 416455 h 2111303"/>
                    <a:gd name="connsiteX34" fmla="*/ 2875628 w 2876504"/>
                    <a:gd name="connsiteY34" fmla="*/ 468214 h 2111303"/>
                    <a:gd name="connsiteX35" fmla="*/ 2864126 w 2876504"/>
                    <a:gd name="connsiteY35" fmla="*/ 629240 h 2111303"/>
                    <a:gd name="connsiteX36" fmla="*/ 2823870 w 2876504"/>
                    <a:gd name="connsiteY36" fmla="*/ 813270 h 2111303"/>
                    <a:gd name="connsiteX37" fmla="*/ 2743356 w 2876504"/>
                    <a:gd name="connsiteY37" fmla="*/ 1026055 h 2111303"/>
                    <a:gd name="connsiteX38" fmla="*/ 2691598 w 2876504"/>
                    <a:gd name="connsiteY38" fmla="*/ 1112319 h 2111303"/>
                    <a:gd name="connsiteX39" fmla="*/ 2634088 w 2876504"/>
                    <a:gd name="connsiteY39" fmla="*/ 1141074 h 2111303"/>
                    <a:gd name="connsiteX40" fmla="*/ 2507568 w 2876504"/>
                    <a:gd name="connsiteY40" fmla="*/ 1100817 h 2111303"/>
                    <a:gd name="connsiteX41" fmla="*/ 2455809 w 2876504"/>
                    <a:gd name="connsiteY41" fmla="*/ 1014553 h 2111303"/>
                    <a:gd name="connsiteX42" fmla="*/ 2421304 w 2876504"/>
                    <a:gd name="connsiteY42" fmla="*/ 945542 h 2111303"/>
                    <a:gd name="connsiteX43" fmla="*/ 2421304 w 2876504"/>
                    <a:gd name="connsiteY43" fmla="*/ 876531 h 2111303"/>
                    <a:gd name="connsiteX44" fmla="*/ 2317787 w 2876504"/>
                    <a:gd name="connsiteY44" fmla="*/ 876531 h 2111303"/>
                    <a:gd name="connsiteX45" fmla="*/ 2260277 w 2876504"/>
                    <a:gd name="connsiteY45" fmla="*/ 853527 h 2111303"/>
                    <a:gd name="connsiteX46" fmla="*/ 2231522 w 2876504"/>
                    <a:gd name="connsiteY46" fmla="*/ 899534 h 2111303"/>
                    <a:gd name="connsiteX47" fmla="*/ 2323538 w 2876504"/>
                    <a:gd name="connsiteY47" fmla="*/ 939791 h 2111303"/>
                    <a:gd name="connsiteX48" fmla="*/ 2340790 w 2876504"/>
                    <a:gd name="connsiteY48" fmla="*/ 1008802 h 2111303"/>
                    <a:gd name="connsiteX49" fmla="*/ 2214270 w 2876504"/>
                    <a:gd name="connsiteY49" fmla="*/ 1049059 h 2111303"/>
                    <a:gd name="connsiteX50" fmla="*/ 2145258 w 2876504"/>
                    <a:gd name="connsiteY50" fmla="*/ 1112319 h 2111303"/>
                    <a:gd name="connsiteX51" fmla="*/ 1989983 w 2876504"/>
                    <a:gd name="connsiteY51" fmla="*/ 1175580 h 2111303"/>
                    <a:gd name="connsiteX52" fmla="*/ 1915221 w 2876504"/>
                    <a:gd name="connsiteY52" fmla="*/ 1221587 h 2111303"/>
                    <a:gd name="connsiteX53" fmla="*/ 1857711 w 2876504"/>
                    <a:gd name="connsiteY53" fmla="*/ 1290598 h 2111303"/>
                    <a:gd name="connsiteX54" fmla="*/ 1667930 w 2876504"/>
                    <a:gd name="connsiteY54" fmla="*/ 1307851 h 2111303"/>
                    <a:gd name="connsiteX55" fmla="*/ 1581666 w 2876504"/>
                    <a:gd name="connsiteY55" fmla="*/ 1325104 h 2111303"/>
                    <a:gd name="connsiteX56" fmla="*/ 1547160 w 2876504"/>
                    <a:gd name="connsiteY56" fmla="*/ 1422870 h 2111303"/>
                    <a:gd name="connsiteX57" fmla="*/ 1489651 w 2876504"/>
                    <a:gd name="connsiteY57" fmla="*/ 1486131 h 2111303"/>
                    <a:gd name="connsiteX58" fmla="*/ 1403387 w 2876504"/>
                    <a:gd name="connsiteY58" fmla="*/ 1463127 h 2111303"/>
                    <a:gd name="connsiteX59" fmla="*/ 1357379 w 2876504"/>
                    <a:gd name="connsiteY59" fmla="*/ 1497632 h 2111303"/>
                    <a:gd name="connsiteX60" fmla="*/ 1322873 w 2876504"/>
                    <a:gd name="connsiteY60" fmla="*/ 1532138 h 2111303"/>
                    <a:gd name="connsiteX61" fmla="*/ 1271115 w 2876504"/>
                    <a:gd name="connsiteY61" fmla="*/ 1618402 h 2111303"/>
                    <a:gd name="connsiteX62" fmla="*/ 1184851 w 2876504"/>
                    <a:gd name="connsiteY62" fmla="*/ 1629904 h 2111303"/>
                    <a:gd name="connsiteX63" fmla="*/ 1133092 w 2876504"/>
                    <a:gd name="connsiteY63" fmla="*/ 1635655 h 2111303"/>
                    <a:gd name="connsiteX64" fmla="*/ 1092836 w 2876504"/>
                    <a:gd name="connsiteY64" fmla="*/ 1733421 h 2111303"/>
                    <a:gd name="connsiteX65" fmla="*/ 1023824 w 2876504"/>
                    <a:gd name="connsiteY65" fmla="*/ 1779429 h 2111303"/>
                    <a:gd name="connsiteX66" fmla="*/ 926058 w 2876504"/>
                    <a:gd name="connsiteY66" fmla="*/ 1733421 h 2111303"/>
                    <a:gd name="connsiteX67" fmla="*/ 874300 w 2876504"/>
                    <a:gd name="connsiteY67" fmla="*/ 1750674 h 2111303"/>
                    <a:gd name="connsiteX68" fmla="*/ 816790 w 2876504"/>
                    <a:gd name="connsiteY68" fmla="*/ 1790931 h 2111303"/>
                    <a:gd name="connsiteX69" fmla="*/ 736277 w 2876504"/>
                    <a:gd name="connsiteY69" fmla="*/ 1773678 h 2111303"/>
                    <a:gd name="connsiteX70" fmla="*/ 632760 w 2876504"/>
                    <a:gd name="connsiteY70" fmla="*/ 1808183 h 2111303"/>
                    <a:gd name="connsiteX71" fmla="*/ 569500 w 2876504"/>
                    <a:gd name="connsiteY71" fmla="*/ 1917451 h 2111303"/>
                    <a:gd name="connsiteX72" fmla="*/ 523492 w 2876504"/>
                    <a:gd name="connsiteY72" fmla="*/ 1951957 h 2111303"/>
                    <a:gd name="connsiteX73" fmla="*/ 517741 w 2876504"/>
                    <a:gd name="connsiteY73" fmla="*/ 2101481 h 2111303"/>
                    <a:gd name="connsiteX74" fmla="*/ 396971 w 2876504"/>
                    <a:gd name="connsiteY74" fmla="*/ 2084229 h 2111303"/>
                    <a:gd name="connsiteX75" fmla="*/ 362466 w 2876504"/>
                    <a:gd name="connsiteY75" fmla="*/ 1980712 h 2111303"/>
                    <a:gd name="connsiteX76" fmla="*/ 299205 w 2876504"/>
                    <a:gd name="connsiteY76" fmla="*/ 1911700 h 2111303"/>
                    <a:gd name="connsiteX77" fmla="*/ 195688 w 2876504"/>
                    <a:gd name="connsiteY77" fmla="*/ 1900198 h 2111303"/>
                    <a:gd name="connsiteX78" fmla="*/ 92171 w 2876504"/>
                    <a:gd name="connsiteY78" fmla="*/ 1813934 h 2111303"/>
                    <a:gd name="connsiteX79" fmla="*/ 40413 w 2876504"/>
                    <a:gd name="connsiteY79" fmla="*/ 1721919 h 2111303"/>
                    <a:gd name="connsiteX80" fmla="*/ 28911 w 2876504"/>
                    <a:gd name="connsiteY80" fmla="*/ 1675912 h 2111303"/>
                    <a:gd name="connsiteX81" fmla="*/ 69168 w 2876504"/>
                    <a:gd name="connsiteY81" fmla="*/ 1647157 h 2111303"/>
                    <a:gd name="connsiteX82" fmla="*/ 156 w 2876504"/>
                    <a:gd name="connsiteY82" fmla="*/ 1583897 h 2111303"/>
                    <a:gd name="connsiteX83" fmla="*/ 92171 w 2876504"/>
                    <a:gd name="connsiteY83" fmla="*/ 1486131 h 2111303"/>
                    <a:gd name="connsiteX84" fmla="*/ 178436 w 2876504"/>
                    <a:gd name="connsiteY84" fmla="*/ 1417119 h 2111303"/>
                    <a:gd name="connsiteX85" fmla="*/ 218692 w 2876504"/>
                    <a:gd name="connsiteY85" fmla="*/ 1468878 h 2111303"/>
                    <a:gd name="connsiteX86" fmla="*/ 281953 w 2876504"/>
                    <a:gd name="connsiteY86" fmla="*/ 1440123 h 2111303"/>
                    <a:gd name="connsiteX87" fmla="*/ 350964 w 2876504"/>
                    <a:gd name="connsiteY87" fmla="*/ 1411368 h 2111303"/>
                    <a:gd name="connsiteX88" fmla="*/ 362466 w 2876504"/>
                    <a:gd name="connsiteY88" fmla="*/ 1376863 h 2111303"/>
                    <a:gd name="connsiteX89" fmla="*/ 333711 w 2876504"/>
                    <a:gd name="connsiteY89" fmla="*/ 1313602 h 2111303"/>
                    <a:gd name="connsiteX90" fmla="*/ 333711 w 2876504"/>
                    <a:gd name="connsiteY90" fmla="*/ 1256093 h 2111303"/>
                    <a:gd name="connsiteX91" fmla="*/ 356715 w 2876504"/>
                    <a:gd name="connsiteY91" fmla="*/ 1175580 h 2111303"/>
                    <a:gd name="connsiteX92" fmla="*/ 488987 w 2876504"/>
                    <a:gd name="connsiteY92" fmla="*/ 1112319 h 2111303"/>
                    <a:gd name="connsiteX93" fmla="*/ 615507 w 2876504"/>
                    <a:gd name="connsiteY93" fmla="*/ 1054810 h 2111303"/>
                    <a:gd name="connsiteX94" fmla="*/ 661515 w 2876504"/>
                    <a:gd name="connsiteY94" fmla="*/ 1037557 h 2111303"/>
                    <a:gd name="connsiteX95" fmla="*/ 655764 w 2876504"/>
                    <a:gd name="connsiteY95" fmla="*/ 1003051 h 2111303"/>
                    <a:gd name="connsiteX96" fmla="*/ 604005 w 2876504"/>
                    <a:gd name="connsiteY96" fmla="*/ 985798 h 2111303"/>
                    <a:gd name="connsiteX97" fmla="*/ 581002 w 2876504"/>
                    <a:gd name="connsiteY97" fmla="*/ 945542 h 2111303"/>
                    <a:gd name="connsiteX98" fmla="*/ 546496 w 2876504"/>
                    <a:gd name="connsiteY98" fmla="*/ 893783 h 2111303"/>
                    <a:gd name="connsiteX99" fmla="*/ 465983 w 2876504"/>
                    <a:gd name="connsiteY99" fmla="*/ 882281 h 2111303"/>
                    <a:gd name="connsiteX100" fmla="*/ 385470 w 2876504"/>
                    <a:gd name="connsiteY100" fmla="*/ 870780 h 2111303"/>
                    <a:gd name="connsiteX101" fmla="*/ 304956 w 2876504"/>
                    <a:gd name="connsiteY101" fmla="*/ 836274 h 2111303"/>
                    <a:gd name="connsiteX102" fmla="*/ 258949 w 2876504"/>
                    <a:gd name="connsiteY102" fmla="*/ 738508 h 2111303"/>
                    <a:gd name="connsiteX103" fmla="*/ 270451 w 2876504"/>
                    <a:gd name="connsiteY103" fmla="*/ 669497 h 2111303"/>
                    <a:gd name="connsiteX104" fmla="*/ 241696 w 2876504"/>
                    <a:gd name="connsiteY104" fmla="*/ 594734 h 2111303"/>
                    <a:gd name="connsiteX105" fmla="*/ 230194 w 2876504"/>
                    <a:gd name="connsiteY105" fmla="*/ 508470 h 2111303"/>
                    <a:gd name="connsiteX106" fmla="*/ 247447 w 2876504"/>
                    <a:gd name="connsiteY106" fmla="*/ 462463 h 2111303"/>
                    <a:gd name="connsiteX107" fmla="*/ 247447 w 2876504"/>
                    <a:gd name="connsiteY107" fmla="*/ 393451 h 2111303"/>
                    <a:gd name="connsiteX108" fmla="*/ 207190 w 2876504"/>
                    <a:gd name="connsiteY108" fmla="*/ 335942 h 2111303"/>
                    <a:gd name="connsiteX109" fmla="*/ 247447 w 2876504"/>
                    <a:gd name="connsiteY109" fmla="*/ 220923 h 2111303"/>
                    <a:gd name="connsiteX110" fmla="*/ 333711 w 2876504"/>
                    <a:gd name="connsiteY110" fmla="*/ 163414 h 211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2876504" h="2111303">
                      <a:moveTo>
                        <a:pt x="333711" y="163414"/>
                      </a:moveTo>
                      <a:cubicBezTo>
                        <a:pt x="369175" y="149037"/>
                        <a:pt x="426685" y="145202"/>
                        <a:pt x="460232" y="134659"/>
                      </a:cubicBezTo>
                      <a:cubicBezTo>
                        <a:pt x="493779" y="124116"/>
                        <a:pt x="510073" y="105904"/>
                        <a:pt x="534994" y="100153"/>
                      </a:cubicBezTo>
                      <a:cubicBezTo>
                        <a:pt x="559915" y="94402"/>
                        <a:pt x="581001" y="109738"/>
                        <a:pt x="609756" y="100153"/>
                      </a:cubicBezTo>
                      <a:cubicBezTo>
                        <a:pt x="638511" y="90568"/>
                        <a:pt x="686435" y="56063"/>
                        <a:pt x="707522" y="42644"/>
                      </a:cubicBezTo>
                      <a:cubicBezTo>
                        <a:pt x="728609" y="29225"/>
                        <a:pt x="717107" y="23474"/>
                        <a:pt x="736277" y="19640"/>
                      </a:cubicBezTo>
                      <a:cubicBezTo>
                        <a:pt x="755447" y="15806"/>
                        <a:pt x="795703" y="22515"/>
                        <a:pt x="822541" y="19640"/>
                      </a:cubicBezTo>
                      <a:cubicBezTo>
                        <a:pt x="849379" y="16765"/>
                        <a:pt x="877176" y="2387"/>
                        <a:pt x="897304" y="2387"/>
                      </a:cubicBezTo>
                      <a:cubicBezTo>
                        <a:pt x="917432" y="2387"/>
                        <a:pt x="926058" y="19640"/>
                        <a:pt x="943311" y="19640"/>
                      </a:cubicBezTo>
                      <a:cubicBezTo>
                        <a:pt x="960564" y="19640"/>
                        <a:pt x="969191" y="-8156"/>
                        <a:pt x="1000821" y="2387"/>
                      </a:cubicBezTo>
                      <a:cubicBezTo>
                        <a:pt x="1032451" y="12930"/>
                        <a:pt x="1099545" y="57021"/>
                        <a:pt x="1133092" y="82900"/>
                      </a:cubicBezTo>
                      <a:cubicBezTo>
                        <a:pt x="1166639" y="108779"/>
                        <a:pt x="1186768" y="132742"/>
                        <a:pt x="1202104" y="157663"/>
                      </a:cubicBezTo>
                      <a:cubicBezTo>
                        <a:pt x="1217440" y="182584"/>
                        <a:pt x="1221273" y="202712"/>
                        <a:pt x="1225107" y="232425"/>
                      </a:cubicBezTo>
                      <a:cubicBezTo>
                        <a:pt x="1228941" y="262138"/>
                        <a:pt x="1221273" y="312938"/>
                        <a:pt x="1225107" y="335942"/>
                      </a:cubicBezTo>
                      <a:cubicBezTo>
                        <a:pt x="1228941" y="358946"/>
                        <a:pt x="1234692" y="376199"/>
                        <a:pt x="1248111" y="370448"/>
                      </a:cubicBezTo>
                      <a:cubicBezTo>
                        <a:pt x="1261530" y="364697"/>
                        <a:pt x="1287410" y="314855"/>
                        <a:pt x="1305621" y="301436"/>
                      </a:cubicBezTo>
                      <a:cubicBezTo>
                        <a:pt x="1323832" y="288017"/>
                        <a:pt x="1339168" y="290892"/>
                        <a:pt x="1357379" y="289934"/>
                      </a:cubicBezTo>
                      <a:cubicBezTo>
                        <a:pt x="1375590" y="288976"/>
                        <a:pt x="1383258" y="283224"/>
                        <a:pt x="1414888" y="295685"/>
                      </a:cubicBezTo>
                      <a:cubicBezTo>
                        <a:pt x="1446518" y="308146"/>
                        <a:pt x="1498277" y="352236"/>
                        <a:pt x="1547160" y="364697"/>
                      </a:cubicBezTo>
                      <a:cubicBezTo>
                        <a:pt x="1596043" y="377158"/>
                        <a:pt x="1657387" y="374282"/>
                        <a:pt x="1708187" y="370448"/>
                      </a:cubicBezTo>
                      <a:cubicBezTo>
                        <a:pt x="1758987" y="366614"/>
                        <a:pt x="1821288" y="347444"/>
                        <a:pt x="1851960" y="341693"/>
                      </a:cubicBezTo>
                      <a:cubicBezTo>
                        <a:pt x="1882632" y="335942"/>
                        <a:pt x="1874964" y="362780"/>
                        <a:pt x="1892217" y="335942"/>
                      </a:cubicBezTo>
                      <a:cubicBezTo>
                        <a:pt x="1909470" y="309104"/>
                        <a:pt x="1941100" y="215172"/>
                        <a:pt x="1955477" y="180666"/>
                      </a:cubicBezTo>
                      <a:cubicBezTo>
                        <a:pt x="1969854" y="146160"/>
                        <a:pt x="1960270" y="139451"/>
                        <a:pt x="1978481" y="128908"/>
                      </a:cubicBezTo>
                      <a:cubicBezTo>
                        <a:pt x="1996692" y="118365"/>
                        <a:pt x="2029281" y="116448"/>
                        <a:pt x="2064745" y="117406"/>
                      </a:cubicBezTo>
                      <a:cubicBezTo>
                        <a:pt x="2100209" y="118364"/>
                        <a:pt x="2150051" y="139451"/>
                        <a:pt x="2191266" y="134659"/>
                      </a:cubicBezTo>
                      <a:cubicBezTo>
                        <a:pt x="2232481" y="129867"/>
                        <a:pt x="2312036" y="88651"/>
                        <a:pt x="2312036" y="88651"/>
                      </a:cubicBezTo>
                      <a:cubicBezTo>
                        <a:pt x="2344625" y="76191"/>
                        <a:pt x="2365711" y="65648"/>
                        <a:pt x="2386798" y="59897"/>
                      </a:cubicBezTo>
                      <a:cubicBezTo>
                        <a:pt x="2407885" y="54146"/>
                        <a:pt x="2412677" y="49354"/>
                        <a:pt x="2438556" y="54146"/>
                      </a:cubicBezTo>
                      <a:cubicBezTo>
                        <a:pt x="2464435" y="58938"/>
                        <a:pt x="2508526" y="75232"/>
                        <a:pt x="2542073" y="88651"/>
                      </a:cubicBezTo>
                      <a:cubicBezTo>
                        <a:pt x="2575620" y="102070"/>
                        <a:pt x="2598624" y="121240"/>
                        <a:pt x="2639839" y="134659"/>
                      </a:cubicBezTo>
                      <a:cubicBezTo>
                        <a:pt x="2681054" y="148078"/>
                        <a:pt x="2758692" y="143286"/>
                        <a:pt x="2789364" y="169165"/>
                      </a:cubicBezTo>
                      <a:cubicBezTo>
                        <a:pt x="2820036" y="195044"/>
                        <a:pt x="2810451" y="248719"/>
                        <a:pt x="2823870" y="289934"/>
                      </a:cubicBezTo>
                      <a:cubicBezTo>
                        <a:pt x="2837289" y="331149"/>
                        <a:pt x="2861251" y="386742"/>
                        <a:pt x="2869877" y="416455"/>
                      </a:cubicBezTo>
                      <a:cubicBezTo>
                        <a:pt x="2878503" y="446168"/>
                        <a:pt x="2876586" y="432750"/>
                        <a:pt x="2875628" y="468214"/>
                      </a:cubicBezTo>
                      <a:cubicBezTo>
                        <a:pt x="2874670" y="503678"/>
                        <a:pt x="2872752" y="571731"/>
                        <a:pt x="2864126" y="629240"/>
                      </a:cubicBezTo>
                      <a:cubicBezTo>
                        <a:pt x="2855500" y="686749"/>
                        <a:pt x="2843998" y="747134"/>
                        <a:pt x="2823870" y="813270"/>
                      </a:cubicBezTo>
                      <a:cubicBezTo>
                        <a:pt x="2803742" y="879406"/>
                        <a:pt x="2765401" y="976214"/>
                        <a:pt x="2743356" y="1026055"/>
                      </a:cubicBezTo>
                      <a:cubicBezTo>
                        <a:pt x="2721311" y="1075897"/>
                        <a:pt x="2709809" y="1093149"/>
                        <a:pt x="2691598" y="1112319"/>
                      </a:cubicBezTo>
                      <a:cubicBezTo>
                        <a:pt x="2673387" y="1131489"/>
                        <a:pt x="2664760" y="1142991"/>
                        <a:pt x="2634088" y="1141074"/>
                      </a:cubicBezTo>
                      <a:cubicBezTo>
                        <a:pt x="2603416" y="1139157"/>
                        <a:pt x="2537281" y="1121904"/>
                        <a:pt x="2507568" y="1100817"/>
                      </a:cubicBezTo>
                      <a:cubicBezTo>
                        <a:pt x="2477855" y="1079730"/>
                        <a:pt x="2470186" y="1040432"/>
                        <a:pt x="2455809" y="1014553"/>
                      </a:cubicBezTo>
                      <a:cubicBezTo>
                        <a:pt x="2441432" y="988674"/>
                        <a:pt x="2427055" y="968546"/>
                        <a:pt x="2421304" y="945542"/>
                      </a:cubicBezTo>
                      <a:cubicBezTo>
                        <a:pt x="2415553" y="922538"/>
                        <a:pt x="2438557" y="888033"/>
                        <a:pt x="2421304" y="876531"/>
                      </a:cubicBezTo>
                      <a:cubicBezTo>
                        <a:pt x="2404051" y="865029"/>
                        <a:pt x="2344625" y="880365"/>
                        <a:pt x="2317787" y="876531"/>
                      </a:cubicBezTo>
                      <a:cubicBezTo>
                        <a:pt x="2290949" y="872697"/>
                        <a:pt x="2274654" y="849693"/>
                        <a:pt x="2260277" y="853527"/>
                      </a:cubicBezTo>
                      <a:cubicBezTo>
                        <a:pt x="2245900" y="857361"/>
                        <a:pt x="2220979" y="885157"/>
                        <a:pt x="2231522" y="899534"/>
                      </a:cubicBezTo>
                      <a:cubicBezTo>
                        <a:pt x="2242066" y="913911"/>
                        <a:pt x="2305327" y="921580"/>
                        <a:pt x="2323538" y="939791"/>
                      </a:cubicBezTo>
                      <a:cubicBezTo>
                        <a:pt x="2341749" y="958002"/>
                        <a:pt x="2359001" y="990591"/>
                        <a:pt x="2340790" y="1008802"/>
                      </a:cubicBezTo>
                      <a:cubicBezTo>
                        <a:pt x="2322579" y="1027013"/>
                        <a:pt x="2246859" y="1031806"/>
                        <a:pt x="2214270" y="1049059"/>
                      </a:cubicBezTo>
                      <a:cubicBezTo>
                        <a:pt x="2181681" y="1066312"/>
                        <a:pt x="2182639" y="1091232"/>
                        <a:pt x="2145258" y="1112319"/>
                      </a:cubicBezTo>
                      <a:cubicBezTo>
                        <a:pt x="2107877" y="1133406"/>
                        <a:pt x="2028322" y="1157369"/>
                        <a:pt x="1989983" y="1175580"/>
                      </a:cubicBezTo>
                      <a:cubicBezTo>
                        <a:pt x="1951644" y="1193791"/>
                        <a:pt x="1937266" y="1202417"/>
                        <a:pt x="1915221" y="1221587"/>
                      </a:cubicBezTo>
                      <a:cubicBezTo>
                        <a:pt x="1893176" y="1240757"/>
                        <a:pt x="1898926" y="1276221"/>
                        <a:pt x="1857711" y="1290598"/>
                      </a:cubicBezTo>
                      <a:cubicBezTo>
                        <a:pt x="1816496" y="1304975"/>
                        <a:pt x="1713938" y="1302100"/>
                        <a:pt x="1667930" y="1307851"/>
                      </a:cubicBezTo>
                      <a:cubicBezTo>
                        <a:pt x="1621923" y="1313602"/>
                        <a:pt x="1601794" y="1305934"/>
                        <a:pt x="1581666" y="1325104"/>
                      </a:cubicBezTo>
                      <a:cubicBezTo>
                        <a:pt x="1561538" y="1344274"/>
                        <a:pt x="1562496" y="1396032"/>
                        <a:pt x="1547160" y="1422870"/>
                      </a:cubicBezTo>
                      <a:cubicBezTo>
                        <a:pt x="1531824" y="1449708"/>
                        <a:pt x="1513613" y="1479422"/>
                        <a:pt x="1489651" y="1486131"/>
                      </a:cubicBezTo>
                      <a:cubicBezTo>
                        <a:pt x="1465689" y="1492840"/>
                        <a:pt x="1425432" y="1461210"/>
                        <a:pt x="1403387" y="1463127"/>
                      </a:cubicBezTo>
                      <a:cubicBezTo>
                        <a:pt x="1381342" y="1465044"/>
                        <a:pt x="1370798" y="1486130"/>
                        <a:pt x="1357379" y="1497632"/>
                      </a:cubicBezTo>
                      <a:cubicBezTo>
                        <a:pt x="1343960" y="1509134"/>
                        <a:pt x="1337250" y="1512010"/>
                        <a:pt x="1322873" y="1532138"/>
                      </a:cubicBezTo>
                      <a:cubicBezTo>
                        <a:pt x="1308496" y="1552266"/>
                        <a:pt x="1294119" y="1602108"/>
                        <a:pt x="1271115" y="1618402"/>
                      </a:cubicBezTo>
                      <a:cubicBezTo>
                        <a:pt x="1248111" y="1634696"/>
                        <a:pt x="1207855" y="1627029"/>
                        <a:pt x="1184851" y="1629904"/>
                      </a:cubicBezTo>
                      <a:cubicBezTo>
                        <a:pt x="1161847" y="1632780"/>
                        <a:pt x="1148428" y="1618402"/>
                        <a:pt x="1133092" y="1635655"/>
                      </a:cubicBezTo>
                      <a:cubicBezTo>
                        <a:pt x="1117756" y="1652908"/>
                        <a:pt x="1111047" y="1709459"/>
                        <a:pt x="1092836" y="1733421"/>
                      </a:cubicBezTo>
                      <a:cubicBezTo>
                        <a:pt x="1074625" y="1757383"/>
                        <a:pt x="1051620" y="1779429"/>
                        <a:pt x="1023824" y="1779429"/>
                      </a:cubicBezTo>
                      <a:cubicBezTo>
                        <a:pt x="996028" y="1779429"/>
                        <a:pt x="950978" y="1738213"/>
                        <a:pt x="926058" y="1733421"/>
                      </a:cubicBezTo>
                      <a:cubicBezTo>
                        <a:pt x="901138" y="1728629"/>
                        <a:pt x="892511" y="1741089"/>
                        <a:pt x="874300" y="1750674"/>
                      </a:cubicBezTo>
                      <a:cubicBezTo>
                        <a:pt x="856089" y="1760259"/>
                        <a:pt x="839794" y="1787097"/>
                        <a:pt x="816790" y="1790931"/>
                      </a:cubicBezTo>
                      <a:cubicBezTo>
                        <a:pt x="793786" y="1794765"/>
                        <a:pt x="766949" y="1770803"/>
                        <a:pt x="736277" y="1773678"/>
                      </a:cubicBezTo>
                      <a:cubicBezTo>
                        <a:pt x="705605" y="1776553"/>
                        <a:pt x="660556" y="1784221"/>
                        <a:pt x="632760" y="1808183"/>
                      </a:cubicBezTo>
                      <a:cubicBezTo>
                        <a:pt x="604964" y="1832145"/>
                        <a:pt x="587711" y="1893489"/>
                        <a:pt x="569500" y="1917451"/>
                      </a:cubicBezTo>
                      <a:cubicBezTo>
                        <a:pt x="551289" y="1941413"/>
                        <a:pt x="532119" y="1921285"/>
                        <a:pt x="523492" y="1951957"/>
                      </a:cubicBezTo>
                      <a:cubicBezTo>
                        <a:pt x="514865" y="1982629"/>
                        <a:pt x="538828" y="2079436"/>
                        <a:pt x="517741" y="2101481"/>
                      </a:cubicBezTo>
                      <a:cubicBezTo>
                        <a:pt x="496654" y="2123526"/>
                        <a:pt x="422850" y="2104357"/>
                        <a:pt x="396971" y="2084229"/>
                      </a:cubicBezTo>
                      <a:cubicBezTo>
                        <a:pt x="371092" y="2064101"/>
                        <a:pt x="378760" y="2009467"/>
                        <a:pt x="362466" y="1980712"/>
                      </a:cubicBezTo>
                      <a:cubicBezTo>
                        <a:pt x="346172" y="1951957"/>
                        <a:pt x="327001" y="1925119"/>
                        <a:pt x="299205" y="1911700"/>
                      </a:cubicBezTo>
                      <a:cubicBezTo>
                        <a:pt x="271409" y="1898281"/>
                        <a:pt x="230194" y="1916492"/>
                        <a:pt x="195688" y="1900198"/>
                      </a:cubicBezTo>
                      <a:cubicBezTo>
                        <a:pt x="161182" y="1883904"/>
                        <a:pt x="118050" y="1843647"/>
                        <a:pt x="92171" y="1813934"/>
                      </a:cubicBezTo>
                      <a:cubicBezTo>
                        <a:pt x="66292" y="1784221"/>
                        <a:pt x="50956" y="1744923"/>
                        <a:pt x="40413" y="1721919"/>
                      </a:cubicBezTo>
                      <a:cubicBezTo>
                        <a:pt x="29870" y="1698915"/>
                        <a:pt x="24119" y="1688372"/>
                        <a:pt x="28911" y="1675912"/>
                      </a:cubicBezTo>
                      <a:cubicBezTo>
                        <a:pt x="33703" y="1663452"/>
                        <a:pt x="73960" y="1662493"/>
                        <a:pt x="69168" y="1647157"/>
                      </a:cubicBezTo>
                      <a:cubicBezTo>
                        <a:pt x="64375" y="1631821"/>
                        <a:pt x="-3678" y="1610735"/>
                        <a:pt x="156" y="1583897"/>
                      </a:cubicBezTo>
                      <a:cubicBezTo>
                        <a:pt x="3990" y="1557059"/>
                        <a:pt x="62458" y="1513927"/>
                        <a:pt x="92171" y="1486131"/>
                      </a:cubicBezTo>
                      <a:cubicBezTo>
                        <a:pt x="121884" y="1458335"/>
                        <a:pt x="157349" y="1419994"/>
                        <a:pt x="178436" y="1417119"/>
                      </a:cubicBezTo>
                      <a:cubicBezTo>
                        <a:pt x="199523" y="1414244"/>
                        <a:pt x="201439" y="1465044"/>
                        <a:pt x="218692" y="1468878"/>
                      </a:cubicBezTo>
                      <a:cubicBezTo>
                        <a:pt x="235945" y="1472712"/>
                        <a:pt x="281953" y="1440123"/>
                        <a:pt x="281953" y="1440123"/>
                      </a:cubicBezTo>
                      <a:cubicBezTo>
                        <a:pt x="303998" y="1430538"/>
                        <a:pt x="337545" y="1421911"/>
                        <a:pt x="350964" y="1411368"/>
                      </a:cubicBezTo>
                      <a:cubicBezTo>
                        <a:pt x="364383" y="1400825"/>
                        <a:pt x="365341" y="1393157"/>
                        <a:pt x="362466" y="1376863"/>
                      </a:cubicBezTo>
                      <a:cubicBezTo>
                        <a:pt x="359591" y="1360569"/>
                        <a:pt x="338503" y="1333730"/>
                        <a:pt x="333711" y="1313602"/>
                      </a:cubicBezTo>
                      <a:cubicBezTo>
                        <a:pt x="328919" y="1293474"/>
                        <a:pt x="329877" y="1279097"/>
                        <a:pt x="333711" y="1256093"/>
                      </a:cubicBezTo>
                      <a:cubicBezTo>
                        <a:pt x="337545" y="1233089"/>
                        <a:pt x="330836" y="1199542"/>
                        <a:pt x="356715" y="1175580"/>
                      </a:cubicBezTo>
                      <a:cubicBezTo>
                        <a:pt x="382594" y="1151618"/>
                        <a:pt x="445855" y="1132447"/>
                        <a:pt x="488987" y="1112319"/>
                      </a:cubicBezTo>
                      <a:cubicBezTo>
                        <a:pt x="532119" y="1092191"/>
                        <a:pt x="586752" y="1067270"/>
                        <a:pt x="615507" y="1054810"/>
                      </a:cubicBezTo>
                      <a:cubicBezTo>
                        <a:pt x="644262" y="1042350"/>
                        <a:pt x="654806" y="1046184"/>
                        <a:pt x="661515" y="1037557"/>
                      </a:cubicBezTo>
                      <a:cubicBezTo>
                        <a:pt x="668225" y="1028931"/>
                        <a:pt x="665349" y="1011677"/>
                        <a:pt x="655764" y="1003051"/>
                      </a:cubicBezTo>
                      <a:cubicBezTo>
                        <a:pt x="646179" y="994425"/>
                        <a:pt x="616465" y="995383"/>
                        <a:pt x="604005" y="985798"/>
                      </a:cubicBezTo>
                      <a:cubicBezTo>
                        <a:pt x="591545" y="976213"/>
                        <a:pt x="590587" y="960878"/>
                        <a:pt x="581002" y="945542"/>
                      </a:cubicBezTo>
                      <a:cubicBezTo>
                        <a:pt x="571417" y="930206"/>
                        <a:pt x="565666" y="904326"/>
                        <a:pt x="546496" y="893783"/>
                      </a:cubicBezTo>
                      <a:cubicBezTo>
                        <a:pt x="527326" y="883240"/>
                        <a:pt x="492821" y="886115"/>
                        <a:pt x="465983" y="882281"/>
                      </a:cubicBezTo>
                      <a:cubicBezTo>
                        <a:pt x="439145" y="878447"/>
                        <a:pt x="412308" y="878448"/>
                        <a:pt x="385470" y="870780"/>
                      </a:cubicBezTo>
                      <a:cubicBezTo>
                        <a:pt x="358632" y="863112"/>
                        <a:pt x="326043" y="858319"/>
                        <a:pt x="304956" y="836274"/>
                      </a:cubicBezTo>
                      <a:cubicBezTo>
                        <a:pt x="283869" y="814229"/>
                        <a:pt x="264700" y="766304"/>
                        <a:pt x="258949" y="738508"/>
                      </a:cubicBezTo>
                      <a:cubicBezTo>
                        <a:pt x="253198" y="710712"/>
                        <a:pt x="273326" y="693459"/>
                        <a:pt x="270451" y="669497"/>
                      </a:cubicBezTo>
                      <a:cubicBezTo>
                        <a:pt x="267575" y="645535"/>
                        <a:pt x="248405" y="621572"/>
                        <a:pt x="241696" y="594734"/>
                      </a:cubicBezTo>
                      <a:cubicBezTo>
                        <a:pt x="234987" y="567896"/>
                        <a:pt x="229236" y="530515"/>
                        <a:pt x="230194" y="508470"/>
                      </a:cubicBezTo>
                      <a:cubicBezTo>
                        <a:pt x="231152" y="486425"/>
                        <a:pt x="244572" y="481633"/>
                        <a:pt x="247447" y="462463"/>
                      </a:cubicBezTo>
                      <a:cubicBezTo>
                        <a:pt x="250322" y="443293"/>
                        <a:pt x="254156" y="414538"/>
                        <a:pt x="247447" y="393451"/>
                      </a:cubicBezTo>
                      <a:cubicBezTo>
                        <a:pt x="240737" y="372364"/>
                        <a:pt x="207190" y="364697"/>
                        <a:pt x="207190" y="335942"/>
                      </a:cubicBezTo>
                      <a:cubicBezTo>
                        <a:pt x="207190" y="307187"/>
                        <a:pt x="231153" y="246802"/>
                        <a:pt x="247447" y="220923"/>
                      </a:cubicBezTo>
                      <a:cubicBezTo>
                        <a:pt x="263741" y="195044"/>
                        <a:pt x="298247" y="177791"/>
                        <a:pt x="333711" y="16341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Ellipse 24">
                  <a:extLst>
                    <a:ext uri="{FF2B5EF4-FFF2-40B4-BE49-F238E27FC236}">
                      <a16:creationId xmlns:a16="http://schemas.microsoft.com/office/drawing/2014/main" id="{7474D6FC-6AA8-4449-9B92-91D4CC16B9C1}"/>
                    </a:ext>
                  </a:extLst>
                </p:cNvPr>
                <p:cNvSpPr/>
                <p:nvPr/>
              </p:nvSpPr>
              <p:spPr>
                <a:xfrm>
                  <a:off x="9910379" y="2969163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Ellipse 24">
                  <a:extLst>
                    <a:ext uri="{FF2B5EF4-FFF2-40B4-BE49-F238E27FC236}">
                      <a16:creationId xmlns:a16="http://schemas.microsoft.com/office/drawing/2014/main" id="{EF0A01C9-48D7-4D76-BF6F-1B9636D80042}"/>
                    </a:ext>
                  </a:extLst>
                </p:cNvPr>
                <p:cNvSpPr/>
                <p:nvPr/>
              </p:nvSpPr>
              <p:spPr>
                <a:xfrm>
                  <a:off x="8980021" y="3445819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Ellipse 24">
                  <a:extLst>
                    <a:ext uri="{FF2B5EF4-FFF2-40B4-BE49-F238E27FC236}">
                      <a16:creationId xmlns:a16="http://schemas.microsoft.com/office/drawing/2014/main" id="{7474D6FC-6AA8-4449-9B92-91D4CC16B9C1}"/>
                    </a:ext>
                  </a:extLst>
                </p:cNvPr>
                <p:cNvSpPr/>
                <p:nvPr/>
              </p:nvSpPr>
              <p:spPr>
                <a:xfrm>
                  <a:off x="8618964" y="2782895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72" name="Textfeld 71"/>
              <p:cNvSpPr txBox="1"/>
              <p:nvPr/>
            </p:nvSpPr>
            <p:spPr>
              <a:xfrm>
                <a:off x="1989414" y="3384256"/>
                <a:ext cx="7608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Leipzig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4500112" y="3757385"/>
                <a:ext cx="8940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Dresden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2642843" y="4643935"/>
                <a:ext cx="986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Chemnitz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5" name="Gruppieren 74"/>
              <p:cNvGrpSpPr/>
              <p:nvPr/>
            </p:nvGrpSpPr>
            <p:grpSpPr>
              <a:xfrm>
                <a:off x="2087116" y="2805387"/>
                <a:ext cx="360000" cy="360000"/>
                <a:chOff x="2196020" y="2406921"/>
                <a:chExt cx="360000" cy="360000"/>
              </a:xfrm>
            </p:grpSpPr>
            <p:sp>
              <p:nvSpPr>
                <p:cNvPr id="91" name="Träne 90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6" name="Gruppieren 75"/>
              <p:cNvGrpSpPr/>
              <p:nvPr/>
            </p:nvGrpSpPr>
            <p:grpSpPr>
              <a:xfrm>
                <a:off x="2493941" y="2709879"/>
                <a:ext cx="360000" cy="360000"/>
                <a:chOff x="2227118" y="2465593"/>
                <a:chExt cx="360000" cy="360000"/>
              </a:xfrm>
            </p:grpSpPr>
            <p:sp>
              <p:nvSpPr>
                <p:cNvPr id="89" name="Träne 88"/>
                <p:cNvSpPr/>
                <p:nvPr/>
              </p:nvSpPr>
              <p:spPr>
                <a:xfrm rot="8166767">
                  <a:off x="2227118" y="2465593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Ellipse 89"/>
                <p:cNvSpPr/>
                <p:nvPr/>
              </p:nvSpPr>
              <p:spPr>
                <a:xfrm>
                  <a:off x="2325018" y="2557753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7" name="Gruppieren 76"/>
              <p:cNvGrpSpPr/>
              <p:nvPr/>
            </p:nvGrpSpPr>
            <p:grpSpPr>
              <a:xfrm>
                <a:off x="2717354" y="2994790"/>
                <a:ext cx="360000" cy="360000"/>
                <a:chOff x="2196020" y="2406921"/>
                <a:chExt cx="360000" cy="360000"/>
              </a:xfrm>
            </p:grpSpPr>
            <p:sp>
              <p:nvSpPr>
                <p:cNvPr id="87" name="Träne 86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Ellipse 87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8" name="Gruppieren 77"/>
              <p:cNvGrpSpPr/>
              <p:nvPr/>
            </p:nvGrpSpPr>
            <p:grpSpPr>
              <a:xfrm>
                <a:off x="4453204" y="3064050"/>
                <a:ext cx="360000" cy="360000"/>
                <a:chOff x="2196020" y="2406921"/>
                <a:chExt cx="360000" cy="360000"/>
              </a:xfrm>
            </p:grpSpPr>
            <p:sp>
              <p:nvSpPr>
                <p:cNvPr id="85" name="Träne 84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Ellipse 85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9" name="Gruppieren 78"/>
              <p:cNvGrpSpPr/>
              <p:nvPr/>
            </p:nvGrpSpPr>
            <p:grpSpPr>
              <a:xfrm>
                <a:off x="4892438" y="3183720"/>
                <a:ext cx="360000" cy="360000"/>
                <a:chOff x="2196020" y="2406921"/>
                <a:chExt cx="360000" cy="360000"/>
              </a:xfrm>
            </p:grpSpPr>
            <p:sp>
              <p:nvSpPr>
                <p:cNvPr id="83" name="Träne 82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Ellipse 83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80" name="Gerader Verbinder 79"/>
              <p:cNvCxnSpPr>
                <a:stCxn id="96" idx="6"/>
                <a:endCxn id="94" idx="2"/>
              </p:cNvCxnSpPr>
              <p:nvPr/>
            </p:nvCxnSpPr>
            <p:spPr>
              <a:xfrm>
                <a:off x="2678297" y="3305832"/>
                <a:ext cx="1960455" cy="33984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>
                <a:stCxn id="96" idx="5"/>
                <a:endCxn id="95" idx="1"/>
              </p:cNvCxnSpPr>
              <p:nvPr/>
            </p:nvCxnSpPr>
            <p:spPr>
              <a:xfrm>
                <a:off x="2633133" y="3407909"/>
                <a:ext cx="416259" cy="1005333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>
                <a:stCxn id="95" idx="7"/>
                <a:endCxn id="94" idx="3"/>
              </p:cNvCxnSpPr>
              <p:nvPr/>
            </p:nvCxnSpPr>
            <p:spPr>
              <a:xfrm flipV="1">
                <a:off x="3267469" y="3747751"/>
                <a:ext cx="1416451" cy="665492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uppieren 58"/>
            <p:cNvGrpSpPr/>
            <p:nvPr/>
          </p:nvGrpSpPr>
          <p:grpSpPr>
            <a:xfrm>
              <a:off x="3226710" y="3298531"/>
              <a:ext cx="360000" cy="360000"/>
              <a:chOff x="1495125" y="2097191"/>
              <a:chExt cx="360000" cy="360000"/>
            </a:xfrm>
          </p:grpSpPr>
          <p:sp>
            <p:nvSpPr>
              <p:cNvPr id="69" name="Träne 68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5330133" y="3465995"/>
              <a:ext cx="360000" cy="360000"/>
              <a:chOff x="1495125" y="2097191"/>
              <a:chExt cx="360000" cy="360000"/>
            </a:xfrm>
          </p:grpSpPr>
          <p:sp>
            <p:nvSpPr>
              <p:cNvPr id="67" name="Träne 66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3711046" y="4261646"/>
              <a:ext cx="360000" cy="360000"/>
              <a:chOff x="1495125" y="2097191"/>
              <a:chExt cx="360000" cy="360000"/>
            </a:xfrm>
          </p:grpSpPr>
          <p:sp>
            <p:nvSpPr>
              <p:cNvPr id="65" name="Träne 64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61"/>
            <p:cNvGrpSpPr/>
            <p:nvPr/>
          </p:nvGrpSpPr>
          <p:grpSpPr>
            <a:xfrm>
              <a:off x="2994352" y="3145891"/>
              <a:ext cx="360000" cy="360000"/>
              <a:chOff x="1495125" y="2097191"/>
              <a:chExt cx="360000" cy="360000"/>
            </a:xfrm>
          </p:grpSpPr>
          <p:sp>
            <p:nvSpPr>
              <p:cNvPr id="63" name="Träne 62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7" name="Gruppieren 96"/>
          <p:cNvGrpSpPr/>
          <p:nvPr/>
        </p:nvGrpSpPr>
        <p:grpSpPr>
          <a:xfrm>
            <a:off x="4770524" y="4412013"/>
            <a:ext cx="2823038" cy="2090868"/>
            <a:chOff x="2244908" y="2403640"/>
            <a:chExt cx="5053664" cy="3852016"/>
          </a:xfrm>
        </p:grpSpPr>
        <p:grpSp>
          <p:nvGrpSpPr>
            <p:cNvPr id="98" name="Gruppieren 97"/>
            <p:cNvGrpSpPr/>
            <p:nvPr/>
          </p:nvGrpSpPr>
          <p:grpSpPr>
            <a:xfrm>
              <a:off x="2244908" y="2403640"/>
              <a:ext cx="5053664" cy="3852016"/>
              <a:chOff x="1534874" y="2206995"/>
              <a:chExt cx="5053664" cy="3852016"/>
            </a:xfrm>
          </p:grpSpPr>
          <p:grpSp>
            <p:nvGrpSpPr>
              <p:cNvPr id="111" name="Gruppieren 110"/>
              <p:cNvGrpSpPr/>
              <p:nvPr/>
            </p:nvGrpSpPr>
            <p:grpSpPr>
              <a:xfrm>
                <a:off x="1534874" y="2206995"/>
                <a:ext cx="5053664" cy="3852016"/>
                <a:chOff x="8143677" y="2259742"/>
                <a:chExt cx="2876504" cy="2111303"/>
              </a:xfrm>
            </p:grpSpPr>
            <p:sp>
              <p:nvSpPr>
                <p:cNvPr id="133" name="Freeform: Shape 72">
                  <a:extLst>
                    <a:ext uri="{FF2B5EF4-FFF2-40B4-BE49-F238E27FC236}">
                      <a16:creationId xmlns:a16="http://schemas.microsoft.com/office/drawing/2014/main" id="{1876DEAE-C73F-498F-BF1E-A55D37447C06}"/>
                    </a:ext>
                  </a:extLst>
                </p:cNvPr>
                <p:cNvSpPr/>
                <p:nvPr/>
              </p:nvSpPr>
              <p:spPr>
                <a:xfrm>
                  <a:off x="8143677" y="2259742"/>
                  <a:ext cx="2876504" cy="2111303"/>
                </a:xfrm>
                <a:custGeom>
                  <a:avLst/>
                  <a:gdLst>
                    <a:gd name="connsiteX0" fmla="*/ 333711 w 2876504"/>
                    <a:gd name="connsiteY0" fmla="*/ 163414 h 2111303"/>
                    <a:gd name="connsiteX1" fmla="*/ 460232 w 2876504"/>
                    <a:gd name="connsiteY1" fmla="*/ 134659 h 2111303"/>
                    <a:gd name="connsiteX2" fmla="*/ 534994 w 2876504"/>
                    <a:gd name="connsiteY2" fmla="*/ 100153 h 2111303"/>
                    <a:gd name="connsiteX3" fmla="*/ 609756 w 2876504"/>
                    <a:gd name="connsiteY3" fmla="*/ 100153 h 2111303"/>
                    <a:gd name="connsiteX4" fmla="*/ 707522 w 2876504"/>
                    <a:gd name="connsiteY4" fmla="*/ 42644 h 2111303"/>
                    <a:gd name="connsiteX5" fmla="*/ 736277 w 2876504"/>
                    <a:gd name="connsiteY5" fmla="*/ 19640 h 2111303"/>
                    <a:gd name="connsiteX6" fmla="*/ 822541 w 2876504"/>
                    <a:gd name="connsiteY6" fmla="*/ 19640 h 2111303"/>
                    <a:gd name="connsiteX7" fmla="*/ 897304 w 2876504"/>
                    <a:gd name="connsiteY7" fmla="*/ 2387 h 2111303"/>
                    <a:gd name="connsiteX8" fmla="*/ 943311 w 2876504"/>
                    <a:gd name="connsiteY8" fmla="*/ 19640 h 2111303"/>
                    <a:gd name="connsiteX9" fmla="*/ 1000821 w 2876504"/>
                    <a:gd name="connsiteY9" fmla="*/ 2387 h 2111303"/>
                    <a:gd name="connsiteX10" fmla="*/ 1133092 w 2876504"/>
                    <a:gd name="connsiteY10" fmla="*/ 82900 h 2111303"/>
                    <a:gd name="connsiteX11" fmla="*/ 1202104 w 2876504"/>
                    <a:gd name="connsiteY11" fmla="*/ 157663 h 2111303"/>
                    <a:gd name="connsiteX12" fmla="*/ 1225107 w 2876504"/>
                    <a:gd name="connsiteY12" fmla="*/ 232425 h 2111303"/>
                    <a:gd name="connsiteX13" fmla="*/ 1225107 w 2876504"/>
                    <a:gd name="connsiteY13" fmla="*/ 335942 h 2111303"/>
                    <a:gd name="connsiteX14" fmla="*/ 1248111 w 2876504"/>
                    <a:gd name="connsiteY14" fmla="*/ 370448 h 2111303"/>
                    <a:gd name="connsiteX15" fmla="*/ 1305621 w 2876504"/>
                    <a:gd name="connsiteY15" fmla="*/ 301436 h 2111303"/>
                    <a:gd name="connsiteX16" fmla="*/ 1357379 w 2876504"/>
                    <a:gd name="connsiteY16" fmla="*/ 289934 h 2111303"/>
                    <a:gd name="connsiteX17" fmla="*/ 1414888 w 2876504"/>
                    <a:gd name="connsiteY17" fmla="*/ 295685 h 2111303"/>
                    <a:gd name="connsiteX18" fmla="*/ 1547160 w 2876504"/>
                    <a:gd name="connsiteY18" fmla="*/ 364697 h 2111303"/>
                    <a:gd name="connsiteX19" fmla="*/ 1708187 w 2876504"/>
                    <a:gd name="connsiteY19" fmla="*/ 370448 h 2111303"/>
                    <a:gd name="connsiteX20" fmla="*/ 1851960 w 2876504"/>
                    <a:gd name="connsiteY20" fmla="*/ 341693 h 2111303"/>
                    <a:gd name="connsiteX21" fmla="*/ 1892217 w 2876504"/>
                    <a:gd name="connsiteY21" fmla="*/ 335942 h 2111303"/>
                    <a:gd name="connsiteX22" fmla="*/ 1955477 w 2876504"/>
                    <a:gd name="connsiteY22" fmla="*/ 180666 h 2111303"/>
                    <a:gd name="connsiteX23" fmla="*/ 1978481 w 2876504"/>
                    <a:gd name="connsiteY23" fmla="*/ 128908 h 2111303"/>
                    <a:gd name="connsiteX24" fmla="*/ 2064745 w 2876504"/>
                    <a:gd name="connsiteY24" fmla="*/ 117406 h 2111303"/>
                    <a:gd name="connsiteX25" fmla="*/ 2191266 w 2876504"/>
                    <a:gd name="connsiteY25" fmla="*/ 134659 h 2111303"/>
                    <a:gd name="connsiteX26" fmla="*/ 2312036 w 2876504"/>
                    <a:gd name="connsiteY26" fmla="*/ 88651 h 2111303"/>
                    <a:gd name="connsiteX27" fmla="*/ 2386798 w 2876504"/>
                    <a:gd name="connsiteY27" fmla="*/ 59897 h 2111303"/>
                    <a:gd name="connsiteX28" fmla="*/ 2438556 w 2876504"/>
                    <a:gd name="connsiteY28" fmla="*/ 54146 h 2111303"/>
                    <a:gd name="connsiteX29" fmla="*/ 2542073 w 2876504"/>
                    <a:gd name="connsiteY29" fmla="*/ 88651 h 2111303"/>
                    <a:gd name="connsiteX30" fmla="*/ 2639839 w 2876504"/>
                    <a:gd name="connsiteY30" fmla="*/ 134659 h 2111303"/>
                    <a:gd name="connsiteX31" fmla="*/ 2789364 w 2876504"/>
                    <a:gd name="connsiteY31" fmla="*/ 169165 h 2111303"/>
                    <a:gd name="connsiteX32" fmla="*/ 2823870 w 2876504"/>
                    <a:gd name="connsiteY32" fmla="*/ 289934 h 2111303"/>
                    <a:gd name="connsiteX33" fmla="*/ 2869877 w 2876504"/>
                    <a:gd name="connsiteY33" fmla="*/ 416455 h 2111303"/>
                    <a:gd name="connsiteX34" fmla="*/ 2875628 w 2876504"/>
                    <a:gd name="connsiteY34" fmla="*/ 468214 h 2111303"/>
                    <a:gd name="connsiteX35" fmla="*/ 2864126 w 2876504"/>
                    <a:gd name="connsiteY35" fmla="*/ 629240 h 2111303"/>
                    <a:gd name="connsiteX36" fmla="*/ 2823870 w 2876504"/>
                    <a:gd name="connsiteY36" fmla="*/ 813270 h 2111303"/>
                    <a:gd name="connsiteX37" fmla="*/ 2743356 w 2876504"/>
                    <a:gd name="connsiteY37" fmla="*/ 1026055 h 2111303"/>
                    <a:gd name="connsiteX38" fmla="*/ 2691598 w 2876504"/>
                    <a:gd name="connsiteY38" fmla="*/ 1112319 h 2111303"/>
                    <a:gd name="connsiteX39" fmla="*/ 2634088 w 2876504"/>
                    <a:gd name="connsiteY39" fmla="*/ 1141074 h 2111303"/>
                    <a:gd name="connsiteX40" fmla="*/ 2507568 w 2876504"/>
                    <a:gd name="connsiteY40" fmla="*/ 1100817 h 2111303"/>
                    <a:gd name="connsiteX41" fmla="*/ 2455809 w 2876504"/>
                    <a:gd name="connsiteY41" fmla="*/ 1014553 h 2111303"/>
                    <a:gd name="connsiteX42" fmla="*/ 2421304 w 2876504"/>
                    <a:gd name="connsiteY42" fmla="*/ 945542 h 2111303"/>
                    <a:gd name="connsiteX43" fmla="*/ 2421304 w 2876504"/>
                    <a:gd name="connsiteY43" fmla="*/ 876531 h 2111303"/>
                    <a:gd name="connsiteX44" fmla="*/ 2317787 w 2876504"/>
                    <a:gd name="connsiteY44" fmla="*/ 876531 h 2111303"/>
                    <a:gd name="connsiteX45" fmla="*/ 2260277 w 2876504"/>
                    <a:gd name="connsiteY45" fmla="*/ 853527 h 2111303"/>
                    <a:gd name="connsiteX46" fmla="*/ 2231522 w 2876504"/>
                    <a:gd name="connsiteY46" fmla="*/ 899534 h 2111303"/>
                    <a:gd name="connsiteX47" fmla="*/ 2323538 w 2876504"/>
                    <a:gd name="connsiteY47" fmla="*/ 939791 h 2111303"/>
                    <a:gd name="connsiteX48" fmla="*/ 2340790 w 2876504"/>
                    <a:gd name="connsiteY48" fmla="*/ 1008802 h 2111303"/>
                    <a:gd name="connsiteX49" fmla="*/ 2214270 w 2876504"/>
                    <a:gd name="connsiteY49" fmla="*/ 1049059 h 2111303"/>
                    <a:gd name="connsiteX50" fmla="*/ 2145258 w 2876504"/>
                    <a:gd name="connsiteY50" fmla="*/ 1112319 h 2111303"/>
                    <a:gd name="connsiteX51" fmla="*/ 1989983 w 2876504"/>
                    <a:gd name="connsiteY51" fmla="*/ 1175580 h 2111303"/>
                    <a:gd name="connsiteX52" fmla="*/ 1915221 w 2876504"/>
                    <a:gd name="connsiteY52" fmla="*/ 1221587 h 2111303"/>
                    <a:gd name="connsiteX53" fmla="*/ 1857711 w 2876504"/>
                    <a:gd name="connsiteY53" fmla="*/ 1290598 h 2111303"/>
                    <a:gd name="connsiteX54" fmla="*/ 1667930 w 2876504"/>
                    <a:gd name="connsiteY54" fmla="*/ 1307851 h 2111303"/>
                    <a:gd name="connsiteX55" fmla="*/ 1581666 w 2876504"/>
                    <a:gd name="connsiteY55" fmla="*/ 1325104 h 2111303"/>
                    <a:gd name="connsiteX56" fmla="*/ 1547160 w 2876504"/>
                    <a:gd name="connsiteY56" fmla="*/ 1422870 h 2111303"/>
                    <a:gd name="connsiteX57" fmla="*/ 1489651 w 2876504"/>
                    <a:gd name="connsiteY57" fmla="*/ 1486131 h 2111303"/>
                    <a:gd name="connsiteX58" fmla="*/ 1403387 w 2876504"/>
                    <a:gd name="connsiteY58" fmla="*/ 1463127 h 2111303"/>
                    <a:gd name="connsiteX59" fmla="*/ 1357379 w 2876504"/>
                    <a:gd name="connsiteY59" fmla="*/ 1497632 h 2111303"/>
                    <a:gd name="connsiteX60" fmla="*/ 1322873 w 2876504"/>
                    <a:gd name="connsiteY60" fmla="*/ 1532138 h 2111303"/>
                    <a:gd name="connsiteX61" fmla="*/ 1271115 w 2876504"/>
                    <a:gd name="connsiteY61" fmla="*/ 1618402 h 2111303"/>
                    <a:gd name="connsiteX62" fmla="*/ 1184851 w 2876504"/>
                    <a:gd name="connsiteY62" fmla="*/ 1629904 h 2111303"/>
                    <a:gd name="connsiteX63" fmla="*/ 1133092 w 2876504"/>
                    <a:gd name="connsiteY63" fmla="*/ 1635655 h 2111303"/>
                    <a:gd name="connsiteX64" fmla="*/ 1092836 w 2876504"/>
                    <a:gd name="connsiteY64" fmla="*/ 1733421 h 2111303"/>
                    <a:gd name="connsiteX65" fmla="*/ 1023824 w 2876504"/>
                    <a:gd name="connsiteY65" fmla="*/ 1779429 h 2111303"/>
                    <a:gd name="connsiteX66" fmla="*/ 926058 w 2876504"/>
                    <a:gd name="connsiteY66" fmla="*/ 1733421 h 2111303"/>
                    <a:gd name="connsiteX67" fmla="*/ 874300 w 2876504"/>
                    <a:gd name="connsiteY67" fmla="*/ 1750674 h 2111303"/>
                    <a:gd name="connsiteX68" fmla="*/ 816790 w 2876504"/>
                    <a:gd name="connsiteY68" fmla="*/ 1790931 h 2111303"/>
                    <a:gd name="connsiteX69" fmla="*/ 736277 w 2876504"/>
                    <a:gd name="connsiteY69" fmla="*/ 1773678 h 2111303"/>
                    <a:gd name="connsiteX70" fmla="*/ 632760 w 2876504"/>
                    <a:gd name="connsiteY70" fmla="*/ 1808183 h 2111303"/>
                    <a:gd name="connsiteX71" fmla="*/ 569500 w 2876504"/>
                    <a:gd name="connsiteY71" fmla="*/ 1917451 h 2111303"/>
                    <a:gd name="connsiteX72" fmla="*/ 523492 w 2876504"/>
                    <a:gd name="connsiteY72" fmla="*/ 1951957 h 2111303"/>
                    <a:gd name="connsiteX73" fmla="*/ 517741 w 2876504"/>
                    <a:gd name="connsiteY73" fmla="*/ 2101481 h 2111303"/>
                    <a:gd name="connsiteX74" fmla="*/ 396971 w 2876504"/>
                    <a:gd name="connsiteY74" fmla="*/ 2084229 h 2111303"/>
                    <a:gd name="connsiteX75" fmla="*/ 362466 w 2876504"/>
                    <a:gd name="connsiteY75" fmla="*/ 1980712 h 2111303"/>
                    <a:gd name="connsiteX76" fmla="*/ 299205 w 2876504"/>
                    <a:gd name="connsiteY76" fmla="*/ 1911700 h 2111303"/>
                    <a:gd name="connsiteX77" fmla="*/ 195688 w 2876504"/>
                    <a:gd name="connsiteY77" fmla="*/ 1900198 h 2111303"/>
                    <a:gd name="connsiteX78" fmla="*/ 92171 w 2876504"/>
                    <a:gd name="connsiteY78" fmla="*/ 1813934 h 2111303"/>
                    <a:gd name="connsiteX79" fmla="*/ 40413 w 2876504"/>
                    <a:gd name="connsiteY79" fmla="*/ 1721919 h 2111303"/>
                    <a:gd name="connsiteX80" fmla="*/ 28911 w 2876504"/>
                    <a:gd name="connsiteY80" fmla="*/ 1675912 h 2111303"/>
                    <a:gd name="connsiteX81" fmla="*/ 69168 w 2876504"/>
                    <a:gd name="connsiteY81" fmla="*/ 1647157 h 2111303"/>
                    <a:gd name="connsiteX82" fmla="*/ 156 w 2876504"/>
                    <a:gd name="connsiteY82" fmla="*/ 1583897 h 2111303"/>
                    <a:gd name="connsiteX83" fmla="*/ 92171 w 2876504"/>
                    <a:gd name="connsiteY83" fmla="*/ 1486131 h 2111303"/>
                    <a:gd name="connsiteX84" fmla="*/ 178436 w 2876504"/>
                    <a:gd name="connsiteY84" fmla="*/ 1417119 h 2111303"/>
                    <a:gd name="connsiteX85" fmla="*/ 218692 w 2876504"/>
                    <a:gd name="connsiteY85" fmla="*/ 1468878 h 2111303"/>
                    <a:gd name="connsiteX86" fmla="*/ 281953 w 2876504"/>
                    <a:gd name="connsiteY86" fmla="*/ 1440123 h 2111303"/>
                    <a:gd name="connsiteX87" fmla="*/ 350964 w 2876504"/>
                    <a:gd name="connsiteY87" fmla="*/ 1411368 h 2111303"/>
                    <a:gd name="connsiteX88" fmla="*/ 362466 w 2876504"/>
                    <a:gd name="connsiteY88" fmla="*/ 1376863 h 2111303"/>
                    <a:gd name="connsiteX89" fmla="*/ 333711 w 2876504"/>
                    <a:gd name="connsiteY89" fmla="*/ 1313602 h 2111303"/>
                    <a:gd name="connsiteX90" fmla="*/ 333711 w 2876504"/>
                    <a:gd name="connsiteY90" fmla="*/ 1256093 h 2111303"/>
                    <a:gd name="connsiteX91" fmla="*/ 356715 w 2876504"/>
                    <a:gd name="connsiteY91" fmla="*/ 1175580 h 2111303"/>
                    <a:gd name="connsiteX92" fmla="*/ 488987 w 2876504"/>
                    <a:gd name="connsiteY92" fmla="*/ 1112319 h 2111303"/>
                    <a:gd name="connsiteX93" fmla="*/ 615507 w 2876504"/>
                    <a:gd name="connsiteY93" fmla="*/ 1054810 h 2111303"/>
                    <a:gd name="connsiteX94" fmla="*/ 661515 w 2876504"/>
                    <a:gd name="connsiteY94" fmla="*/ 1037557 h 2111303"/>
                    <a:gd name="connsiteX95" fmla="*/ 655764 w 2876504"/>
                    <a:gd name="connsiteY95" fmla="*/ 1003051 h 2111303"/>
                    <a:gd name="connsiteX96" fmla="*/ 604005 w 2876504"/>
                    <a:gd name="connsiteY96" fmla="*/ 985798 h 2111303"/>
                    <a:gd name="connsiteX97" fmla="*/ 581002 w 2876504"/>
                    <a:gd name="connsiteY97" fmla="*/ 945542 h 2111303"/>
                    <a:gd name="connsiteX98" fmla="*/ 546496 w 2876504"/>
                    <a:gd name="connsiteY98" fmla="*/ 893783 h 2111303"/>
                    <a:gd name="connsiteX99" fmla="*/ 465983 w 2876504"/>
                    <a:gd name="connsiteY99" fmla="*/ 882281 h 2111303"/>
                    <a:gd name="connsiteX100" fmla="*/ 385470 w 2876504"/>
                    <a:gd name="connsiteY100" fmla="*/ 870780 h 2111303"/>
                    <a:gd name="connsiteX101" fmla="*/ 304956 w 2876504"/>
                    <a:gd name="connsiteY101" fmla="*/ 836274 h 2111303"/>
                    <a:gd name="connsiteX102" fmla="*/ 258949 w 2876504"/>
                    <a:gd name="connsiteY102" fmla="*/ 738508 h 2111303"/>
                    <a:gd name="connsiteX103" fmla="*/ 270451 w 2876504"/>
                    <a:gd name="connsiteY103" fmla="*/ 669497 h 2111303"/>
                    <a:gd name="connsiteX104" fmla="*/ 241696 w 2876504"/>
                    <a:gd name="connsiteY104" fmla="*/ 594734 h 2111303"/>
                    <a:gd name="connsiteX105" fmla="*/ 230194 w 2876504"/>
                    <a:gd name="connsiteY105" fmla="*/ 508470 h 2111303"/>
                    <a:gd name="connsiteX106" fmla="*/ 247447 w 2876504"/>
                    <a:gd name="connsiteY106" fmla="*/ 462463 h 2111303"/>
                    <a:gd name="connsiteX107" fmla="*/ 247447 w 2876504"/>
                    <a:gd name="connsiteY107" fmla="*/ 393451 h 2111303"/>
                    <a:gd name="connsiteX108" fmla="*/ 207190 w 2876504"/>
                    <a:gd name="connsiteY108" fmla="*/ 335942 h 2111303"/>
                    <a:gd name="connsiteX109" fmla="*/ 247447 w 2876504"/>
                    <a:gd name="connsiteY109" fmla="*/ 220923 h 2111303"/>
                    <a:gd name="connsiteX110" fmla="*/ 333711 w 2876504"/>
                    <a:gd name="connsiteY110" fmla="*/ 163414 h 211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2876504" h="2111303">
                      <a:moveTo>
                        <a:pt x="333711" y="163414"/>
                      </a:moveTo>
                      <a:cubicBezTo>
                        <a:pt x="369175" y="149037"/>
                        <a:pt x="426685" y="145202"/>
                        <a:pt x="460232" y="134659"/>
                      </a:cubicBezTo>
                      <a:cubicBezTo>
                        <a:pt x="493779" y="124116"/>
                        <a:pt x="510073" y="105904"/>
                        <a:pt x="534994" y="100153"/>
                      </a:cubicBezTo>
                      <a:cubicBezTo>
                        <a:pt x="559915" y="94402"/>
                        <a:pt x="581001" y="109738"/>
                        <a:pt x="609756" y="100153"/>
                      </a:cubicBezTo>
                      <a:cubicBezTo>
                        <a:pt x="638511" y="90568"/>
                        <a:pt x="686435" y="56063"/>
                        <a:pt x="707522" y="42644"/>
                      </a:cubicBezTo>
                      <a:cubicBezTo>
                        <a:pt x="728609" y="29225"/>
                        <a:pt x="717107" y="23474"/>
                        <a:pt x="736277" y="19640"/>
                      </a:cubicBezTo>
                      <a:cubicBezTo>
                        <a:pt x="755447" y="15806"/>
                        <a:pt x="795703" y="22515"/>
                        <a:pt x="822541" y="19640"/>
                      </a:cubicBezTo>
                      <a:cubicBezTo>
                        <a:pt x="849379" y="16765"/>
                        <a:pt x="877176" y="2387"/>
                        <a:pt x="897304" y="2387"/>
                      </a:cubicBezTo>
                      <a:cubicBezTo>
                        <a:pt x="917432" y="2387"/>
                        <a:pt x="926058" y="19640"/>
                        <a:pt x="943311" y="19640"/>
                      </a:cubicBezTo>
                      <a:cubicBezTo>
                        <a:pt x="960564" y="19640"/>
                        <a:pt x="969191" y="-8156"/>
                        <a:pt x="1000821" y="2387"/>
                      </a:cubicBezTo>
                      <a:cubicBezTo>
                        <a:pt x="1032451" y="12930"/>
                        <a:pt x="1099545" y="57021"/>
                        <a:pt x="1133092" y="82900"/>
                      </a:cubicBezTo>
                      <a:cubicBezTo>
                        <a:pt x="1166639" y="108779"/>
                        <a:pt x="1186768" y="132742"/>
                        <a:pt x="1202104" y="157663"/>
                      </a:cubicBezTo>
                      <a:cubicBezTo>
                        <a:pt x="1217440" y="182584"/>
                        <a:pt x="1221273" y="202712"/>
                        <a:pt x="1225107" y="232425"/>
                      </a:cubicBezTo>
                      <a:cubicBezTo>
                        <a:pt x="1228941" y="262138"/>
                        <a:pt x="1221273" y="312938"/>
                        <a:pt x="1225107" y="335942"/>
                      </a:cubicBezTo>
                      <a:cubicBezTo>
                        <a:pt x="1228941" y="358946"/>
                        <a:pt x="1234692" y="376199"/>
                        <a:pt x="1248111" y="370448"/>
                      </a:cubicBezTo>
                      <a:cubicBezTo>
                        <a:pt x="1261530" y="364697"/>
                        <a:pt x="1287410" y="314855"/>
                        <a:pt x="1305621" y="301436"/>
                      </a:cubicBezTo>
                      <a:cubicBezTo>
                        <a:pt x="1323832" y="288017"/>
                        <a:pt x="1339168" y="290892"/>
                        <a:pt x="1357379" y="289934"/>
                      </a:cubicBezTo>
                      <a:cubicBezTo>
                        <a:pt x="1375590" y="288976"/>
                        <a:pt x="1383258" y="283224"/>
                        <a:pt x="1414888" y="295685"/>
                      </a:cubicBezTo>
                      <a:cubicBezTo>
                        <a:pt x="1446518" y="308146"/>
                        <a:pt x="1498277" y="352236"/>
                        <a:pt x="1547160" y="364697"/>
                      </a:cubicBezTo>
                      <a:cubicBezTo>
                        <a:pt x="1596043" y="377158"/>
                        <a:pt x="1657387" y="374282"/>
                        <a:pt x="1708187" y="370448"/>
                      </a:cubicBezTo>
                      <a:cubicBezTo>
                        <a:pt x="1758987" y="366614"/>
                        <a:pt x="1821288" y="347444"/>
                        <a:pt x="1851960" y="341693"/>
                      </a:cubicBezTo>
                      <a:cubicBezTo>
                        <a:pt x="1882632" y="335942"/>
                        <a:pt x="1874964" y="362780"/>
                        <a:pt x="1892217" y="335942"/>
                      </a:cubicBezTo>
                      <a:cubicBezTo>
                        <a:pt x="1909470" y="309104"/>
                        <a:pt x="1941100" y="215172"/>
                        <a:pt x="1955477" y="180666"/>
                      </a:cubicBezTo>
                      <a:cubicBezTo>
                        <a:pt x="1969854" y="146160"/>
                        <a:pt x="1960270" y="139451"/>
                        <a:pt x="1978481" y="128908"/>
                      </a:cubicBezTo>
                      <a:cubicBezTo>
                        <a:pt x="1996692" y="118365"/>
                        <a:pt x="2029281" y="116448"/>
                        <a:pt x="2064745" y="117406"/>
                      </a:cubicBezTo>
                      <a:cubicBezTo>
                        <a:pt x="2100209" y="118364"/>
                        <a:pt x="2150051" y="139451"/>
                        <a:pt x="2191266" y="134659"/>
                      </a:cubicBezTo>
                      <a:cubicBezTo>
                        <a:pt x="2232481" y="129867"/>
                        <a:pt x="2312036" y="88651"/>
                        <a:pt x="2312036" y="88651"/>
                      </a:cubicBezTo>
                      <a:cubicBezTo>
                        <a:pt x="2344625" y="76191"/>
                        <a:pt x="2365711" y="65648"/>
                        <a:pt x="2386798" y="59897"/>
                      </a:cubicBezTo>
                      <a:cubicBezTo>
                        <a:pt x="2407885" y="54146"/>
                        <a:pt x="2412677" y="49354"/>
                        <a:pt x="2438556" y="54146"/>
                      </a:cubicBezTo>
                      <a:cubicBezTo>
                        <a:pt x="2464435" y="58938"/>
                        <a:pt x="2508526" y="75232"/>
                        <a:pt x="2542073" y="88651"/>
                      </a:cubicBezTo>
                      <a:cubicBezTo>
                        <a:pt x="2575620" y="102070"/>
                        <a:pt x="2598624" y="121240"/>
                        <a:pt x="2639839" y="134659"/>
                      </a:cubicBezTo>
                      <a:cubicBezTo>
                        <a:pt x="2681054" y="148078"/>
                        <a:pt x="2758692" y="143286"/>
                        <a:pt x="2789364" y="169165"/>
                      </a:cubicBezTo>
                      <a:cubicBezTo>
                        <a:pt x="2820036" y="195044"/>
                        <a:pt x="2810451" y="248719"/>
                        <a:pt x="2823870" y="289934"/>
                      </a:cubicBezTo>
                      <a:cubicBezTo>
                        <a:pt x="2837289" y="331149"/>
                        <a:pt x="2861251" y="386742"/>
                        <a:pt x="2869877" y="416455"/>
                      </a:cubicBezTo>
                      <a:cubicBezTo>
                        <a:pt x="2878503" y="446168"/>
                        <a:pt x="2876586" y="432750"/>
                        <a:pt x="2875628" y="468214"/>
                      </a:cubicBezTo>
                      <a:cubicBezTo>
                        <a:pt x="2874670" y="503678"/>
                        <a:pt x="2872752" y="571731"/>
                        <a:pt x="2864126" y="629240"/>
                      </a:cubicBezTo>
                      <a:cubicBezTo>
                        <a:pt x="2855500" y="686749"/>
                        <a:pt x="2843998" y="747134"/>
                        <a:pt x="2823870" y="813270"/>
                      </a:cubicBezTo>
                      <a:cubicBezTo>
                        <a:pt x="2803742" y="879406"/>
                        <a:pt x="2765401" y="976214"/>
                        <a:pt x="2743356" y="1026055"/>
                      </a:cubicBezTo>
                      <a:cubicBezTo>
                        <a:pt x="2721311" y="1075897"/>
                        <a:pt x="2709809" y="1093149"/>
                        <a:pt x="2691598" y="1112319"/>
                      </a:cubicBezTo>
                      <a:cubicBezTo>
                        <a:pt x="2673387" y="1131489"/>
                        <a:pt x="2664760" y="1142991"/>
                        <a:pt x="2634088" y="1141074"/>
                      </a:cubicBezTo>
                      <a:cubicBezTo>
                        <a:pt x="2603416" y="1139157"/>
                        <a:pt x="2537281" y="1121904"/>
                        <a:pt x="2507568" y="1100817"/>
                      </a:cubicBezTo>
                      <a:cubicBezTo>
                        <a:pt x="2477855" y="1079730"/>
                        <a:pt x="2470186" y="1040432"/>
                        <a:pt x="2455809" y="1014553"/>
                      </a:cubicBezTo>
                      <a:cubicBezTo>
                        <a:pt x="2441432" y="988674"/>
                        <a:pt x="2427055" y="968546"/>
                        <a:pt x="2421304" y="945542"/>
                      </a:cubicBezTo>
                      <a:cubicBezTo>
                        <a:pt x="2415553" y="922538"/>
                        <a:pt x="2438557" y="888033"/>
                        <a:pt x="2421304" y="876531"/>
                      </a:cubicBezTo>
                      <a:cubicBezTo>
                        <a:pt x="2404051" y="865029"/>
                        <a:pt x="2344625" y="880365"/>
                        <a:pt x="2317787" y="876531"/>
                      </a:cubicBezTo>
                      <a:cubicBezTo>
                        <a:pt x="2290949" y="872697"/>
                        <a:pt x="2274654" y="849693"/>
                        <a:pt x="2260277" y="853527"/>
                      </a:cubicBezTo>
                      <a:cubicBezTo>
                        <a:pt x="2245900" y="857361"/>
                        <a:pt x="2220979" y="885157"/>
                        <a:pt x="2231522" y="899534"/>
                      </a:cubicBezTo>
                      <a:cubicBezTo>
                        <a:pt x="2242066" y="913911"/>
                        <a:pt x="2305327" y="921580"/>
                        <a:pt x="2323538" y="939791"/>
                      </a:cubicBezTo>
                      <a:cubicBezTo>
                        <a:pt x="2341749" y="958002"/>
                        <a:pt x="2359001" y="990591"/>
                        <a:pt x="2340790" y="1008802"/>
                      </a:cubicBezTo>
                      <a:cubicBezTo>
                        <a:pt x="2322579" y="1027013"/>
                        <a:pt x="2246859" y="1031806"/>
                        <a:pt x="2214270" y="1049059"/>
                      </a:cubicBezTo>
                      <a:cubicBezTo>
                        <a:pt x="2181681" y="1066312"/>
                        <a:pt x="2182639" y="1091232"/>
                        <a:pt x="2145258" y="1112319"/>
                      </a:cubicBezTo>
                      <a:cubicBezTo>
                        <a:pt x="2107877" y="1133406"/>
                        <a:pt x="2028322" y="1157369"/>
                        <a:pt x="1989983" y="1175580"/>
                      </a:cubicBezTo>
                      <a:cubicBezTo>
                        <a:pt x="1951644" y="1193791"/>
                        <a:pt x="1937266" y="1202417"/>
                        <a:pt x="1915221" y="1221587"/>
                      </a:cubicBezTo>
                      <a:cubicBezTo>
                        <a:pt x="1893176" y="1240757"/>
                        <a:pt x="1898926" y="1276221"/>
                        <a:pt x="1857711" y="1290598"/>
                      </a:cubicBezTo>
                      <a:cubicBezTo>
                        <a:pt x="1816496" y="1304975"/>
                        <a:pt x="1713938" y="1302100"/>
                        <a:pt x="1667930" y="1307851"/>
                      </a:cubicBezTo>
                      <a:cubicBezTo>
                        <a:pt x="1621923" y="1313602"/>
                        <a:pt x="1601794" y="1305934"/>
                        <a:pt x="1581666" y="1325104"/>
                      </a:cubicBezTo>
                      <a:cubicBezTo>
                        <a:pt x="1561538" y="1344274"/>
                        <a:pt x="1562496" y="1396032"/>
                        <a:pt x="1547160" y="1422870"/>
                      </a:cubicBezTo>
                      <a:cubicBezTo>
                        <a:pt x="1531824" y="1449708"/>
                        <a:pt x="1513613" y="1479422"/>
                        <a:pt x="1489651" y="1486131"/>
                      </a:cubicBezTo>
                      <a:cubicBezTo>
                        <a:pt x="1465689" y="1492840"/>
                        <a:pt x="1425432" y="1461210"/>
                        <a:pt x="1403387" y="1463127"/>
                      </a:cubicBezTo>
                      <a:cubicBezTo>
                        <a:pt x="1381342" y="1465044"/>
                        <a:pt x="1370798" y="1486130"/>
                        <a:pt x="1357379" y="1497632"/>
                      </a:cubicBezTo>
                      <a:cubicBezTo>
                        <a:pt x="1343960" y="1509134"/>
                        <a:pt x="1337250" y="1512010"/>
                        <a:pt x="1322873" y="1532138"/>
                      </a:cubicBezTo>
                      <a:cubicBezTo>
                        <a:pt x="1308496" y="1552266"/>
                        <a:pt x="1294119" y="1602108"/>
                        <a:pt x="1271115" y="1618402"/>
                      </a:cubicBezTo>
                      <a:cubicBezTo>
                        <a:pt x="1248111" y="1634696"/>
                        <a:pt x="1207855" y="1627029"/>
                        <a:pt x="1184851" y="1629904"/>
                      </a:cubicBezTo>
                      <a:cubicBezTo>
                        <a:pt x="1161847" y="1632780"/>
                        <a:pt x="1148428" y="1618402"/>
                        <a:pt x="1133092" y="1635655"/>
                      </a:cubicBezTo>
                      <a:cubicBezTo>
                        <a:pt x="1117756" y="1652908"/>
                        <a:pt x="1111047" y="1709459"/>
                        <a:pt x="1092836" y="1733421"/>
                      </a:cubicBezTo>
                      <a:cubicBezTo>
                        <a:pt x="1074625" y="1757383"/>
                        <a:pt x="1051620" y="1779429"/>
                        <a:pt x="1023824" y="1779429"/>
                      </a:cubicBezTo>
                      <a:cubicBezTo>
                        <a:pt x="996028" y="1779429"/>
                        <a:pt x="950978" y="1738213"/>
                        <a:pt x="926058" y="1733421"/>
                      </a:cubicBezTo>
                      <a:cubicBezTo>
                        <a:pt x="901138" y="1728629"/>
                        <a:pt x="892511" y="1741089"/>
                        <a:pt x="874300" y="1750674"/>
                      </a:cubicBezTo>
                      <a:cubicBezTo>
                        <a:pt x="856089" y="1760259"/>
                        <a:pt x="839794" y="1787097"/>
                        <a:pt x="816790" y="1790931"/>
                      </a:cubicBezTo>
                      <a:cubicBezTo>
                        <a:pt x="793786" y="1794765"/>
                        <a:pt x="766949" y="1770803"/>
                        <a:pt x="736277" y="1773678"/>
                      </a:cubicBezTo>
                      <a:cubicBezTo>
                        <a:pt x="705605" y="1776553"/>
                        <a:pt x="660556" y="1784221"/>
                        <a:pt x="632760" y="1808183"/>
                      </a:cubicBezTo>
                      <a:cubicBezTo>
                        <a:pt x="604964" y="1832145"/>
                        <a:pt x="587711" y="1893489"/>
                        <a:pt x="569500" y="1917451"/>
                      </a:cubicBezTo>
                      <a:cubicBezTo>
                        <a:pt x="551289" y="1941413"/>
                        <a:pt x="532119" y="1921285"/>
                        <a:pt x="523492" y="1951957"/>
                      </a:cubicBezTo>
                      <a:cubicBezTo>
                        <a:pt x="514865" y="1982629"/>
                        <a:pt x="538828" y="2079436"/>
                        <a:pt x="517741" y="2101481"/>
                      </a:cubicBezTo>
                      <a:cubicBezTo>
                        <a:pt x="496654" y="2123526"/>
                        <a:pt x="422850" y="2104357"/>
                        <a:pt x="396971" y="2084229"/>
                      </a:cubicBezTo>
                      <a:cubicBezTo>
                        <a:pt x="371092" y="2064101"/>
                        <a:pt x="378760" y="2009467"/>
                        <a:pt x="362466" y="1980712"/>
                      </a:cubicBezTo>
                      <a:cubicBezTo>
                        <a:pt x="346172" y="1951957"/>
                        <a:pt x="327001" y="1925119"/>
                        <a:pt x="299205" y="1911700"/>
                      </a:cubicBezTo>
                      <a:cubicBezTo>
                        <a:pt x="271409" y="1898281"/>
                        <a:pt x="230194" y="1916492"/>
                        <a:pt x="195688" y="1900198"/>
                      </a:cubicBezTo>
                      <a:cubicBezTo>
                        <a:pt x="161182" y="1883904"/>
                        <a:pt x="118050" y="1843647"/>
                        <a:pt x="92171" y="1813934"/>
                      </a:cubicBezTo>
                      <a:cubicBezTo>
                        <a:pt x="66292" y="1784221"/>
                        <a:pt x="50956" y="1744923"/>
                        <a:pt x="40413" y="1721919"/>
                      </a:cubicBezTo>
                      <a:cubicBezTo>
                        <a:pt x="29870" y="1698915"/>
                        <a:pt x="24119" y="1688372"/>
                        <a:pt x="28911" y="1675912"/>
                      </a:cubicBezTo>
                      <a:cubicBezTo>
                        <a:pt x="33703" y="1663452"/>
                        <a:pt x="73960" y="1662493"/>
                        <a:pt x="69168" y="1647157"/>
                      </a:cubicBezTo>
                      <a:cubicBezTo>
                        <a:pt x="64375" y="1631821"/>
                        <a:pt x="-3678" y="1610735"/>
                        <a:pt x="156" y="1583897"/>
                      </a:cubicBezTo>
                      <a:cubicBezTo>
                        <a:pt x="3990" y="1557059"/>
                        <a:pt x="62458" y="1513927"/>
                        <a:pt x="92171" y="1486131"/>
                      </a:cubicBezTo>
                      <a:cubicBezTo>
                        <a:pt x="121884" y="1458335"/>
                        <a:pt x="157349" y="1419994"/>
                        <a:pt x="178436" y="1417119"/>
                      </a:cubicBezTo>
                      <a:cubicBezTo>
                        <a:pt x="199523" y="1414244"/>
                        <a:pt x="201439" y="1465044"/>
                        <a:pt x="218692" y="1468878"/>
                      </a:cubicBezTo>
                      <a:cubicBezTo>
                        <a:pt x="235945" y="1472712"/>
                        <a:pt x="281953" y="1440123"/>
                        <a:pt x="281953" y="1440123"/>
                      </a:cubicBezTo>
                      <a:cubicBezTo>
                        <a:pt x="303998" y="1430538"/>
                        <a:pt x="337545" y="1421911"/>
                        <a:pt x="350964" y="1411368"/>
                      </a:cubicBezTo>
                      <a:cubicBezTo>
                        <a:pt x="364383" y="1400825"/>
                        <a:pt x="365341" y="1393157"/>
                        <a:pt x="362466" y="1376863"/>
                      </a:cubicBezTo>
                      <a:cubicBezTo>
                        <a:pt x="359591" y="1360569"/>
                        <a:pt x="338503" y="1333730"/>
                        <a:pt x="333711" y="1313602"/>
                      </a:cubicBezTo>
                      <a:cubicBezTo>
                        <a:pt x="328919" y="1293474"/>
                        <a:pt x="329877" y="1279097"/>
                        <a:pt x="333711" y="1256093"/>
                      </a:cubicBezTo>
                      <a:cubicBezTo>
                        <a:pt x="337545" y="1233089"/>
                        <a:pt x="330836" y="1199542"/>
                        <a:pt x="356715" y="1175580"/>
                      </a:cubicBezTo>
                      <a:cubicBezTo>
                        <a:pt x="382594" y="1151618"/>
                        <a:pt x="445855" y="1132447"/>
                        <a:pt x="488987" y="1112319"/>
                      </a:cubicBezTo>
                      <a:cubicBezTo>
                        <a:pt x="532119" y="1092191"/>
                        <a:pt x="586752" y="1067270"/>
                        <a:pt x="615507" y="1054810"/>
                      </a:cubicBezTo>
                      <a:cubicBezTo>
                        <a:pt x="644262" y="1042350"/>
                        <a:pt x="654806" y="1046184"/>
                        <a:pt x="661515" y="1037557"/>
                      </a:cubicBezTo>
                      <a:cubicBezTo>
                        <a:pt x="668225" y="1028931"/>
                        <a:pt x="665349" y="1011677"/>
                        <a:pt x="655764" y="1003051"/>
                      </a:cubicBezTo>
                      <a:cubicBezTo>
                        <a:pt x="646179" y="994425"/>
                        <a:pt x="616465" y="995383"/>
                        <a:pt x="604005" y="985798"/>
                      </a:cubicBezTo>
                      <a:cubicBezTo>
                        <a:pt x="591545" y="976213"/>
                        <a:pt x="590587" y="960878"/>
                        <a:pt x="581002" y="945542"/>
                      </a:cubicBezTo>
                      <a:cubicBezTo>
                        <a:pt x="571417" y="930206"/>
                        <a:pt x="565666" y="904326"/>
                        <a:pt x="546496" y="893783"/>
                      </a:cubicBezTo>
                      <a:cubicBezTo>
                        <a:pt x="527326" y="883240"/>
                        <a:pt x="492821" y="886115"/>
                        <a:pt x="465983" y="882281"/>
                      </a:cubicBezTo>
                      <a:cubicBezTo>
                        <a:pt x="439145" y="878447"/>
                        <a:pt x="412308" y="878448"/>
                        <a:pt x="385470" y="870780"/>
                      </a:cubicBezTo>
                      <a:cubicBezTo>
                        <a:pt x="358632" y="863112"/>
                        <a:pt x="326043" y="858319"/>
                        <a:pt x="304956" y="836274"/>
                      </a:cubicBezTo>
                      <a:cubicBezTo>
                        <a:pt x="283869" y="814229"/>
                        <a:pt x="264700" y="766304"/>
                        <a:pt x="258949" y="738508"/>
                      </a:cubicBezTo>
                      <a:cubicBezTo>
                        <a:pt x="253198" y="710712"/>
                        <a:pt x="273326" y="693459"/>
                        <a:pt x="270451" y="669497"/>
                      </a:cubicBezTo>
                      <a:cubicBezTo>
                        <a:pt x="267575" y="645535"/>
                        <a:pt x="248405" y="621572"/>
                        <a:pt x="241696" y="594734"/>
                      </a:cubicBezTo>
                      <a:cubicBezTo>
                        <a:pt x="234987" y="567896"/>
                        <a:pt x="229236" y="530515"/>
                        <a:pt x="230194" y="508470"/>
                      </a:cubicBezTo>
                      <a:cubicBezTo>
                        <a:pt x="231152" y="486425"/>
                        <a:pt x="244572" y="481633"/>
                        <a:pt x="247447" y="462463"/>
                      </a:cubicBezTo>
                      <a:cubicBezTo>
                        <a:pt x="250322" y="443293"/>
                        <a:pt x="254156" y="414538"/>
                        <a:pt x="247447" y="393451"/>
                      </a:cubicBezTo>
                      <a:cubicBezTo>
                        <a:pt x="240737" y="372364"/>
                        <a:pt x="207190" y="364697"/>
                        <a:pt x="207190" y="335942"/>
                      </a:cubicBezTo>
                      <a:cubicBezTo>
                        <a:pt x="207190" y="307187"/>
                        <a:pt x="231153" y="246802"/>
                        <a:pt x="247447" y="220923"/>
                      </a:cubicBezTo>
                      <a:cubicBezTo>
                        <a:pt x="263741" y="195044"/>
                        <a:pt x="298247" y="177791"/>
                        <a:pt x="333711" y="16341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Ellipse 24">
                  <a:extLst>
                    <a:ext uri="{FF2B5EF4-FFF2-40B4-BE49-F238E27FC236}">
                      <a16:creationId xmlns:a16="http://schemas.microsoft.com/office/drawing/2014/main" id="{7474D6FC-6AA8-4449-9B92-91D4CC16B9C1}"/>
                    </a:ext>
                  </a:extLst>
                </p:cNvPr>
                <p:cNvSpPr/>
                <p:nvPr/>
              </p:nvSpPr>
              <p:spPr>
                <a:xfrm>
                  <a:off x="9910379" y="2969163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5" name="Ellipse 24">
                  <a:extLst>
                    <a:ext uri="{FF2B5EF4-FFF2-40B4-BE49-F238E27FC236}">
                      <a16:creationId xmlns:a16="http://schemas.microsoft.com/office/drawing/2014/main" id="{EF0A01C9-48D7-4D76-BF6F-1B9636D80042}"/>
                    </a:ext>
                  </a:extLst>
                </p:cNvPr>
                <p:cNvSpPr/>
                <p:nvPr/>
              </p:nvSpPr>
              <p:spPr>
                <a:xfrm>
                  <a:off x="8980021" y="3445819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Ellipse 24">
                  <a:extLst>
                    <a:ext uri="{FF2B5EF4-FFF2-40B4-BE49-F238E27FC236}">
                      <a16:creationId xmlns:a16="http://schemas.microsoft.com/office/drawing/2014/main" id="{7474D6FC-6AA8-4449-9B92-91D4CC16B9C1}"/>
                    </a:ext>
                  </a:extLst>
                </p:cNvPr>
                <p:cNvSpPr/>
                <p:nvPr/>
              </p:nvSpPr>
              <p:spPr>
                <a:xfrm>
                  <a:off x="8618964" y="2782895"/>
                  <a:ext cx="175540" cy="1582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1000">
                      <a:srgbClr val="9CD6CD"/>
                    </a:gs>
                    <a:gs pos="100000">
                      <a:srgbClr val="38AC9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38AC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2" name="Textfeld 111"/>
              <p:cNvSpPr txBox="1"/>
              <p:nvPr/>
            </p:nvSpPr>
            <p:spPr>
              <a:xfrm>
                <a:off x="1989414" y="3384256"/>
                <a:ext cx="7608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Leipzig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3" name="Textfeld 112"/>
              <p:cNvSpPr txBox="1"/>
              <p:nvPr/>
            </p:nvSpPr>
            <p:spPr>
              <a:xfrm>
                <a:off x="4500112" y="3757385"/>
                <a:ext cx="8940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Dresden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Textfeld 113"/>
              <p:cNvSpPr txBox="1"/>
              <p:nvPr/>
            </p:nvSpPr>
            <p:spPr>
              <a:xfrm>
                <a:off x="2642843" y="4643935"/>
                <a:ext cx="986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/>
                    </a:solidFill>
                  </a:rPr>
                  <a:t>Chemnitz</a:t>
                </a:r>
                <a:endParaRPr lang="de-DE" sz="16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15" name="Gruppieren 114"/>
              <p:cNvGrpSpPr/>
              <p:nvPr/>
            </p:nvGrpSpPr>
            <p:grpSpPr>
              <a:xfrm>
                <a:off x="2087116" y="2805387"/>
                <a:ext cx="360000" cy="360000"/>
                <a:chOff x="2196020" y="2406921"/>
                <a:chExt cx="360000" cy="360000"/>
              </a:xfrm>
            </p:grpSpPr>
            <p:sp>
              <p:nvSpPr>
                <p:cNvPr id="131" name="Träne 130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2" name="Ellipse 131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6" name="Gruppieren 115"/>
              <p:cNvGrpSpPr/>
              <p:nvPr/>
            </p:nvGrpSpPr>
            <p:grpSpPr>
              <a:xfrm>
                <a:off x="2493941" y="2709879"/>
                <a:ext cx="360000" cy="360000"/>
                <a:chOff x="2227118" y="2465593"/>
                <a:chExt cx="360000" cy="360000"/>
              </a:xfrm>
            </p:grpSpPr>
            <p:sp>
              <p:nvSpPr>
                <p:cNvPr id="129" name="Träne 128"/>
                <p:cNvSpPr/>
                <p:nvPr/>
              </p:nvSpPr>
              <p:spPr>
                <a:xfrm rot="8166767">
                  <a:off x="2227118" y="2465593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Ellipse 129"/>
                <p:cNvSpPr/>
                <p:nvPr/>
              </p:nvSpPr>
              <p:spPr>
                <a:xfrm>
                  <a:off x="2325018" y="2557753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7" name="Gruppieren 116"/>
              <p:cNvGrpSpPr/>
              <p:nvPr/>
            </p:nvGrpSpPr>
            <p:grpSpPr>
              <a:xfrm>
                <a:off x="2717354" y="2994790"/>
                <a:ext cx="360000" cy="360000"/>
                <a:chOff x="2196020" y="2406921"/>
                <a:chExt cx="360000" cy="360000"/>
              </a:xfrm>
            </p:grpSpPr>
            <p:sp>
              <p:nvSpPr>
                <p:cNvPr id="127" name="Träne 126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Ellipse 127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8" name="Gruppieren 117"/>
              <p:cNvGrpSpPr/>
              <p:nvPr/>
            </p:nvGrpSpPr>
            <p:grpSpPr>
              <a:xfrm>
                <a:off x="4453204" y="3064050"/>
                <a:ext cx="360000" cy="360000"/>
                <a:chOff x="2196020" y="2406921"/>
                <a:chExt cx="360000" cy="360000"/>
              </a:xfrm>
            </p:grpSpPr>
            <p:sp>
              <p:nvSpPr>
                <p:cNvPr id="125" name="Träne 124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Ellipse 125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9" name="Gruppieren 118"/>
              <p:cNvGrpSpPr/>
              <p:nvPr/>
            </p:nvGrpSpPr>
            <p:grpSpPr>
              <a:xfrm>
                <a:off x="4892438" y="3183720"/>
                <a:ext cx="360000" cy="360000"/>
                <a:chOff x="2196020" y="2406921"/>
                <a:chExt cx="360000" cy="360000"/>
              </a:xfrm>
            </p:grpSpPr>
            <p:sp>
              <p:nvSpPr>
                <p:cNvPr id="123" name="Träne 122"/>
                <p:cNvSpPr/>
                <p:nvPr/>
              </p:nvSpPr>
              <p:spPr>
                <a:xfrm rot="8166767">
                  <a:off x="2196020" y="2406921"/>
                  <a:ext cx="360000" cy="360000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Ellipse 123"/>
                <p:cNvSpPr/>
                <p:nvPr/>
              </p:nvSpPr>
              <p:spPr>
                <a:xfrm>
                  <a:off x="2290915" y="248756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20" name="Gerader Verbinder 119"/>
              <p:cNvCxnSpPr>
                <a:stCxn id="136" idx="6"/>
                <a:endCxn id="134" idx="2"/>
              </p:cNvCxnSpPr>
              <p:nvPr/>
            </p:nvCxnSpPr>
            <p:spPr>
              <a:xfrm>
                <a:off x="2678297" y="3305832"/>
                <a:ext cx="1960455" cy="33984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r Verbinder 120"/>
              <p:cNvCxnSpPr>
                <a:stCxn id="136" idx="5"/>
                <a:endCxn id="135" idx="1"/>
              </p:cNvCxnSpPr>
              <p:nvPr/>
            </p:nvCxnSpPr>
            <p:spPr>
              <a:xfrm>
                <a:off x="2633133" y="3407909"/>
                <a:ext cx="416259" cy="1005333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/>
              <p:cNvCxnSpPr>
                <a:stCxn id="135" idx="7"/>
                <a:endCxn id="134" idx="3"/>
              </p:cNvCxnSpPr>
              <p:nvPr/>
            </p:nvCxnSpPr>
            <p:spPr>
              <a:xfrm flipV="1">
                <a:off x="3267469" y="3747751"/>
                <a:ext cx="1416451" cy="665492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98"/>
            <p:cNvGrpSpPr/>
            <p:nvPr/>
          </p:nvGrpSpPr>
          <p:grpSpPr>
            <a:xfrm>
              <a:off x="3226710" y="3298531"/>
              <a:ext cx="360000" cy="360000"/>
              <a:chOff x="1495125" y="2097191"/>
              <a:chExt cx="360000" cy="360000"/>
            </a:xfrm>
          </p:grpSpPr>
          <p:sp>
            <p:nvSpPr>
              <p:cNvPr id="109" name="Träne 108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0" name="Gruppieren 99"/>
            <p:cNvGrpSpPr/>
            <p:nvPr/>
          </p:nvGrpSpPr>
          <p:grpSpPr>
            <a:xfrm>
              <a:off x="5330133" y="3465995"/>
              <a:ext cx="360000" cy="360000"/>
              <a:chOff x="1495125" y="2097191"/>
              <a:chExt cx="360000" cy="360000"/>
            </a:xfrm>
          </p:grpSpPr>
          <p:sp>
            <p:nvSpPr>
              <p:cNvPr id="107" name="Träne 106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1" name="Gruppieren 100"/>
            <p:cNvGrpSpPr/>
            <p:nvPr/>
          </p:nvGrpSpPr>
          <p:grpSpPr>
            <a:xfrm>
              <a:off x="3711046" y="4261646"/>
              <a:ext cx="360000" cy="360000"/>
              <a:chOff x="1495125" y="2097191"/>
              <a:chExt cx="360000" cy="360000"/>
            </a:xfrm>
          </p:grpSpPr>
          <p:sp>
            <p:nvSpPr>
              <p:cNvPr id="105" name="Träne 104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" name="Gruppieren 101"/>
            <p:cNvGrpSpPr/>
            <p:nvPr/>
          </p:nvGrpSpPr>
          <p:grpSpPr>
            <a:xfrm>
              <a:off x="2994352" y="3145891"/>
              <a:ext cx="360000" cy="360000"/>
              <a:chOff x="1495125" y="2097191"/>
              <a:chExt cx="360000" cy="360000"/>
            </a:xfrm>
          </p:grpSpPr>
          <p:sp>
            <p:nvSpPr>
              <p:cNvPr id="103" name="Träne 102"/>
              <p:cNvSpPr/>
              <p:nvPr/>
            </p:nvSpPr>
            <p:spPr>
              <a:xfrm rot="8166767">
                <a:off x="1495125" y="2097191"/>
                <a:ext cx="360000" cy="360000"/>
              </a:xfrm>
              <a:prstGeom prst="teardrop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1590020" y="217783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7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>
          <a:xfrm>
            <a:off x="739774" y="353962"/>
            <a:ext cx="7646579" cy="8951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for the Industry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7905983" y="4585011"/>
            <a:ext cx="2026508" cy="2026508"/>
            <a:chOff x="9032592" y="1283941"/>
            <a:chExt cx="2026508" cy="2026508"/>
          </a:xfrm>
        </p:grpSpPr>
        <p:sp>
          <p:nvSpPr>
            <p:cNvPr id="6" name="Sechseck 5"/>
            <p:cNvSpPr/>
            <p:nvPr/>
          </p:nvSpPr>
          <p:spPr>
            <a:xfrm rot="5400000">
              <a:off x="9032592" y="1345527"/>
              <a:ext cx="2026508" cy="1903335"/>
            </a:xfrm>
            <a:prstGeom prst="hexagon">
              <a:avLst/>
            </a:prstGeom>
            <a:solidFill>
              <a:srgbClr val="D3EE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032592" y="1709948"/>
              <a:ext cx="20265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to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innovative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product candidates and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technologies</a:t>
              </a:r>
              <a:endPara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7438688" y="2470577"/>
            <a:ext cx="1931772" cy="2026508"/>
            <a:chOff x="11078067" y="1634612"/>
            <a:chExt cx="1931772" cy="2026508"/>
          </a:xfrm>
        </p:grpSpPr>
        <p:sp>
          <p:nvSpPr>
            <p:cNvPr id="9" name="Sechseck 8"/>
            <p:cNvSpPr/>
            <p:nvPr/>
          </p:nvSpPr>
          <p:spPr>
            <a:xfrm rot="5400000">
              <a:off x="11030699" y="1696198"/>
              <a:ext cx="2026508" cy="1903335"/>
            </a:xfrm>
            <a:prstGeom prst="hexagon">
              <a:avLst/>
            </a:prstGeom>
            <a:solidFill>
              <a:srgbClr val="A6E2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1078067" y="2047700"/>
              <a:ext cx="1931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60C13E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to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infrastructure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expertise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funding</a:t>
              </a:r>
              <a:endPara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723180" y="3923309"/>
            <a:ext cx="2132621" cy="2026508"/>
            <a:chOff x="9503876" y="3561547"/>
            <a:chExt cx="2132621" cy="2026508"/>
          </a:xfrm>
        </p:grpSpPr>
        <p:sp>
          <p:nvSpPr>
            <p:cNvPr id="12" name="Sechseck 11"/>
            <p:cNvSpPr/>
            <p:nvPr/>
          </p:nvSpPr>
          <p:spPr>
            <a:xfrm rot="5400000">
              <a:off x="9568207" y="3532534"/>
              <a:ext cx="2026508" cy="2084534"/>
            </a:xfrm>
            <a:prstGeom prst="hexagon">
              <a:avLst/>
            </a:prstGeom>
            <a:solidFill>
              <a:srgbClr val="A6E2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9503876" y="4036174"/>
              <a:ext cx="21326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60C13E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Participation in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professional training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educational activities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9498320" y="1896801"/>
            <a:ext cx="2123679" cy="2026508"/>
            <a:chOff x="7316882" y="4850066"/>
            <a:chExt cx="2123679" cy="2026508"/>
          </a:xfrm>
        </p:grpSpPr>
        <p:sp>
          <p:nvSpPr>
            <p:cNvPr id="15" name="Sechseck 14"/>
            <p:cNvSpPr/>
            <p:nvPr/>
          </p:nvSpPr>
          <p:spPr>
            <a:xfrm rot="5400000">
              <a:off x="7376707" y="4864383"/>
              <a:ext cx="2026508" cy="1997874"/>
            </a:xfrm>
            <a:prstGeom prst="hexagon">
              <a:avLst/>
            </a:prstGeom>
            <a:solidFill>
              <a:srgbClr val="D3EE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316882" y="5344417"/>
              <a:ext cx="212367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60C13E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Active development and partnership with </a:t>
              </a:r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start-up companies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156713" y="3243718"/>
            <a:ext cx="3285261" cy="3385691"/>
            <a:chOff x="2659726" y="4300214"/>
            <a:chExt cx="3285261" cy="3385691"/>
          </a:xfrm>
        </p:grpSpPr>
        <p:sp>
          <p:nvSpPr>
            <p:cNvPr id="18" name="Sechseck 17"/>
            <p:cNvSpPr/>
            <p:nvPr/>
          </p:nvSpPr>
          <p:spPr>
            <a:xfrm rot="5400000">
              <a:off x="2609511" y="4350429"/>
              <a:ext cx="3385691" cy="3285261"/>
            </a:xfrm>
            <a:prstGeom prst="hexagon">
              <a:avLst/>
            </a:prstGeom>
            <a:solidFill>
              <a:srgbClr val="A6E2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2714922" y="5046919"/>
              <a:ext cx="317486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60C13E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Becoming a part of the cluster’s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 network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comprising national and international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scientific and clinical institutions, governmental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regulatory bodies as well as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investors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972237" y="1582354"/>
            <a:ext cx="2193424" cy="2228165"/>
            <a:chOff x="466302" y="3008338"/>
            <a:chExt cx="2193424" cy="2228165"/>
          </a:xfrm>
        </p:grpSpPr>
        <p:sp>
          <p:nvSpPr>
            <p:cNvPr id="21" name="Sechseck 20"/>
            <p:cNvSpPr/>
            <p:nvPr/>
          </p:nvSpPr>
          <p:spPr>
            <a:xfrm rot="5400000">
              <a:off x="448931" y="3025709"/>
              <a:ext cx="2228165" cy="2193424"/>
            </a:xfrm>
            <a:prstGeom prst="hexagon">
              <a:avLst/>
            </a:prstGeom>
            <a:solidFill>
              <a:srgbClr val="D3EE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480816" y="3497472"/>
              <a:ext cx="210476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60C13E"/>
                </a:buClr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Participation in </a:t>
              </a:r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joint development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projects with renowned research partners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606093" y="1418968"/>
            <a:ext cx="2450757" cy="2455122"/>
            <a:chOff x="4339427" y="1495859"/>
            <a:chExt cx="2450757" cy="2455122"/>
          </a:xfrm>
        </p:grpSpPr>
        <p:sp>
          <p:nvSpPr>
            <p:cNvPr id="24" name="Sechseck 23"/>
            <p:cNvSpPr/>
            <p:nvPr/>
          </p:nvSpPr>
          <p:spPr>
            <a:xfrm rot="5400000">
              <a:off x="4334140" y="1532008"/>
              <a:ext cx="2455122" cy="2382823"/>
            </a:xfrm>
            <a:prstGeom prst="hexagon">
              <a:avLst/>
            </a:prstGeom>
            <a:solidFill>
              <a:srgbClr val="D3EE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4339427" y="1897027"/>
              <a:ext cx="245075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60C13E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Substantial gain regarding impact and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visibility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the rapidly developing market of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 and cell-based therapies</a:t>
              </a:r>
              <a:endPara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703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146928" y="825909"/>
            <a:ext cx="11519585" cy="5898888"/>
            <a:chOff x="163537" y="411092"/>
            <a:chExt cx="11519585" cy="5898888"/>
          </a:xfrm>
        </p:grpSpPr>
        <p:pic>
          <p:nvPicPr>
            <p:cNvPr id="7" name="Grafik 14">
              <a:extLst>
                <a:ext uri="{FF2B5EF4-FFF2-40B4-BE49-F238E27FC236}">
                  <a16:creationId xmlns:a16="http://schemas.microsoft.com/office/drawing/2014/main" id="{E55C1460-2566-4047-9673-13298C81C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"/>
            <a:stretch/>
          </p:blipFill>
          <p:spPr>
            <a:xfrm>
              <a:off x="163537" y="4745777"/>
              <a:ext cx="4235321" cy="1564203"/>
            </a:xfrm>
            <a:prstGeom prst="rect">
              <a:avLst/>
            </a:prstGeom>
          </p:spPr>
        </p:pic>
        <p:grpSp>
          <p:nvGrpSpPr>
            <p:cNvPr id="8" name="Gruppieren 7"/>
            <p:cNvGrpSpPr/>
            <p:nvPr/>
          </p:nvGrpSpPr>
          <p:grpSpPr>
            <a:xfrm>
              <a:off x="213357" y="411896"/>
              <a:ext cx="3737530" cy="1124122"/>
              <a:chOff x="-927507" y="403575"/>
              <a:chExt cx="3737530" cy="1124122"/>
            </a:xfrm>
          </p:grpSpPr>
          <p:grpSp>
            <p:nvGrpSpPr>
              <p:cNvPr id="50" name="Gruppieren 21">
                <a:extLst>
                  <a:ext uri="{FF2B5EF4-FFF2-40B4-BE49-F238E27FC236}">
                    <a16:creationId xmlns:a16="http://schemas.microsoft.com/office/drawing/2014/main" id="{B50CAD2A-F078-412E-AF79-E5C9C056F187}"/>
                  </a:ext>
                </a:extLst>
              </p:cNvPr>
              <p:cNvGrpSpPr/>
              <p:nvPr/>
            </p:nvGrpSpPr>
            <p:grpSpPr>
              <a:xfrm>
                <a:off x="-237617" y="557047"/>
                <a:ext cx="3047640" cy="857270"/>
                <a:chOff x="7827814" y="-597519"/>
                <a:chExt cx="3178592" cy="857270"/>
              </a:xfrm>
            </p:grpSpPr>
            <p:sp>
              <p:nvSpPr>
                <p:cNvPr id="54" name="Rechteck 17">
                  <a:extLst>
                    <a:ext uri="{FF2B5EF4-FFF2-40B4-BE49-F238E27FC236}">
                      <a16:creationId xmlns:a16="http://schemas.microsoft.com/office/drawing/2014/main" id="{F57D256B-0467-4205-AD2F-E2BC3D954B3D}"/>
                    </a:ext>
                  </a:extLst>
                </p:cNvPr>
                <p:cNvSpPr/>
                <p:nvPr/>
              </p:nvSpPr>
              <p:spPr>
                <a:xfrm>
                  <a:off x="7827814" y="-597519"/>
                  <a:ext cx="3130029" cy="857270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55" name="Textfeld 18">
                  <a:extLst>
                    <a:ext uri="{FF2B5EF4-FFF2-40B4-BE49-F238E27FC236}">
                      <a16:creationId xmlns:a16="http://schemas.microsoft.com/office/drawing/2014/main" id="{280BF014-8BA1-493D-ABED-45B8AAF21133}"/>
                    </a:ext>
                  </a:extLst>
                </p:cNvPr>
                <p:cNvSpPr txBox="1"/>
                <p:nvPr/>
              </p:nvSpPr>
              <p:spPr>
                <a:xfrm>
                  <a:off x="8245999" y="-492288"/>
                  <a:ext cx="27604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38AC9A"/>
                      </a:solidFill>
                    </a:rPr>
                    <a:t>SaxoCell® Cluster started on 1st of October 2021 </a:t>
                  </a:r>
                </a:p>
              </p:txBody>
            </p:sp>
          </p:grpSp>
          <p:grpSp>
            <p:nvGrpSpPr>
              <p:cNvPr id="51" name="Group 4117">
                <a:extLst>
                  <a:ext uri="{FF2B5EF4-FFF2-40B4-BE49-F238E27FC236}">
                    <a16:creationId xmlns:a16="http://schemas.microsoft.com/office/drawing/2014/main" id="{065CAED0-AF0C-43FA-9D8E-4EBF573E9285}"/>
                  </a:ext>
                </a:extLst>
              </p:cNvPr>
              <p:cNvGrpSpPr/>
              <p:nvPr/>
            </p:nvGrpSpPr>
            <p:grpSpPr>
              <a:xfrm>
                <a:off x="-927507" y="403575"/>
                <a:ext cx="1101747" cy="1124122"/>
                <a:chOff x="818582" y="1600190"/>
                <a:chExt cx="914400" cy="914400"/>
              </a:xfrm>
            </p:grpSpPr>
            <p:sp>
              <p:nvSpPr>
                <p:cNvPr id="52" name="Oval 4116">
                  <a:extLst>
                    <a:ext uri="{FF2B5EF4-FFF2-40B4-BE49-F238E27FC236}">
                      <a16:creationId xmlns:a16="http://schemas.microsoft.com/office/drawing/2014/main" id="{8A83D28C-4674-49B9-871A-479E5BCDE6D8}"/>
                    </a:ext>
                  </a:extLst>
                </p:cNvPr>
                <p:cNvSpPr/>
                <p:nvPr/>
              </p:nvSpPr>
              <p:spPr>
                <a:xfrm>
                  <a:off x="818582" y="1600190"/>
                  <a:ext cx="914400" cy="9144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3" name="Grafik 6">
                  <a:extLst>
                    <a:ext uri="{FF2B5EF4-FFF2-40B4-BE49-F238E27FC236}">
                      <a16:creationId xmlns:a16="http://schemas.microsoft.com/office/drawing/2014/main" id="{B749FC5F-A514-4B6E-BAB6-C2D656C588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8171" y="1724166"/>
                  <a:ext cx="401044" cy="6973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id="{FE07C45C-EC56-48C0-A293-CA1FD6E09276}"/>
                </a:ext>
              </a:extLst>
            </p:cNvPr>
            <p:cNvGrpSpPr/>
            <p:nvPr/>
          </p:nvGrpSpPr>
          <p:grpSpPr>
            <a:xfrm>
              <a:off x="487926" y="2537577"/>
              <a:ext cx="2946026" cy="1818736"/>
              <a:chOff x="-1989042" y="1731903"/>
              <a:chExt cx="3382078" cy="2111303"/>
            </a:xfrm>
          </p:grpSpPr>
          <p:sp>
            <p:nvSpPr>
              <p:cNvPr id="42" name="Freeform: Shape 72">
                <a:extLst>
                  <a:ext uri="{FF2B5EF4-FFF2-40B4-BE49-F238E27FC236}">
                    <a16:creationId xmlns:a16="http://schemas.microsoft.com/office/drawing/2014/main" id="{1876DEAE-C73F-498F-BF1E-A55D37447C06}"/>
                  </a:ext>
                </a:extLst>
              </p:cNvPr>
              <p:cNvSpPr/>
              <p:nvPr/>
            </p:nvSpPr>
            <p:spPr>
              <a:xfrm>
                <a:off x="-1579684" y="1731903"/>
                <a:ext cx="2876504" cy="2111303"/>
              </a:xfrm>
              <a:custGeom>
                <a:avLst/>
                <a:gdLst>
                  <a:gd name="connsiteX0" fmla="*/ 333711 w 2876504"/>
                  <a:gd name="connsiteY0" fmla="*/ 163414 h 2111303"/>
                  <a:gd name="connsiteX1" fmla="*/ 460232 w 2876504"/>
                  <a:gd name="connsiteY1" fmla="*/ 134659 h 2111303"/>
                  <a:gd name="connsiteX2" fmla="*/ 534994 w 2876504"/>
                  <a:gd name="connsiteY2" fmla="*/ 100153 h 2111303"/>
                  <a:gd name="connsiteX3" fmla="*/ 609756 w 2876504"/>
                  <a:gd name="connsiteY3" fmla="*/ 100153 h 2111303"/>
                  <a:gd name="connsiteX4" fmla="*/ 707522 w 2876504"/>
                  <a:gd name="connsiteY4" fmla="*/ 42644 h 2111303"/>
                  <a:gd name="connsiteX5" fmla="*/ 736277 w 2876504"/>
                  <a:gd name="connsiteY5" fmla="*/ 19640 h 2111303"/>
                  <a:gd name="connsiteX6" fmla="*/ 822541 w 2876504"/>
                  <a:gd name="connsiteY6" fmla="*/ 19640 h 2111303"/>
                  <a:gd name="connsiteX7" fmla="*/ 897304 w 2876504"/>
                  <a:gd name="connsiteY7" fmla="*/ 2387 h 2111303"/>
                  <a:gd name="connsiteX8" fmla="*/ 943311 w 2876504"/>
                  <a:gd name="connsiteY8" fmla="*/ 19640 h 2111303"/>
                  <a:gd name="connsiteX9" fmla="*/ 1000821 w 2876504"/>
                  <a:gd name="connsiteY9" fmla="*/ 2387 h 2111303"/>
                  <a:gd name="connsiteX10" fmla="*/ 1133092 w 2876504"/>
                  <a:gd name="connsiteY10" fmla="*/ 82900 h 2111303"/>
                  <a:gd name="connsiteX11" fmla="*/ 1202104 w 2876504"/>
                  <a:gd name="connsiteY11" fmla="*/ 157663 h 2111303"/>
                  <a:gd name="connsiteX12" fmla="*/ 1225107 w 2876504"/>
                  <a:gd name="connsiteY12" fmla="*/ 232425 h 2111303"/>
                  <a:gd name="connsiteX13" fmla="*/ 1225107 w 2876504"/>
                  <a:gd name="connsiteY13" fmla="*/ 335942 h 2111303"/>
                  <a:gd name="connsiteX14" fmla="*/ 1248111 w 2876504"/>
                  <a:gd name="connsiteY14" fmla="*/ 370448 h 2111303"/>
                  <a:gd name="connsiteX15" fmla="*/ 1305621 w 2876504"/>
                  <a:gd name="connsiteY15" fmla="*/ 301436 h 2111303"/>
                  <a:gd name="connsiteX16" fmla="*/ 1357379 w 2876504"/>
                  <a:gd name="connsiteY16" fmla="*/ 289934 h 2111303"/>
                  <a:gd name="connsiteX17" fmla="*/ 1414888 w 2876504"/>
                  <a:gd name="connsiteY17" fmla="*/ 295685 h 2111303"/>
                  <a:gd name="connsiteX18" fmla="*/ 1547160 w 2876504"/>
                  <a:gd name="connsiteY18" fmla="*/ 364697 h 2111303"/>
                  <a:gd name="connsiteX19" fmla="*/ 1708187 w 2876504"/>
                  <a:gd name="connsiteY19" fmla="*/ 370448 h 2111303"/>
                  <a:gd name="connsiteX20" fmla="*/ 1851960 w 2876504"/>
                  <a:gd name="connsiteY20" fmla="*/ 341693 h 2111303"/>
                  <a:gd name="connsiteX21" fmla="*/ 1892217 w 2876504"/>
                  <a:gd name="connsiteY21" fmla="*/ 335942 h 2111303"/>
                  <a:gd name="connsiteX22" fmla="*/ 1955477 w 2876504"/>
                  <a:gd name="connsiteY22" fmla="*/ 180666 h 2111303"/>
                  <a:gd name="connsiteX23" fmla="*/ 1978481 w 2876504"/>
                  <a:gd name="connsiteY23" fmla="*/ 128908 h 2111303"/>
                  <a:gd name="connsiteX24" fmla="*/ 2064745 w 2876504"/>
                  <a:gd name="connsiteY24" fmla="*/ 117406 h 2111303"/>
                  <a:gd name="connsiteX25" fmla="*/ 2191266 w 2876504"/>
                  <a:gd name="connsiteY25" fmla="*/ 134659 h 2111303"/>
                  <a:gd name="connsiteX26" fmla="*/ 2312036 w 2876504"/>
                  <a:gd name="connsiteY26" fmla="*/ 88651 h 2111303"/>
                  <a:gd name="connsiteX27" fmla="*/ 2386798 w 2876504"/>
                  <a:gd name="connsiteY27" fmla="*/ 59897 h 2111303"/>
                  <a:gd name="connsiteX28" fmla="*/ 2438556 w 2876504"/>
                  <a:gd name="connsiteY28" fmla="*/ 54146 h 2111303"/>
                  <a:gd name="connsiteX29" fmla="*/ 2542073 w 2876504"/>
                  <a:gd name="connsiteY29" fmla="*/ 88651 h 2111303"/>
                  <a:gd name="connsiteX30" fmla="*/ 2639839 w 2876504"/>
                  <a:gd name="connsiteY30" fmla="*/ 134659 h 2111303"/>
                  <a:gd name="connsiteX31" fmla="*/ 2789364 w 2876504"/>
                  <a:gd name="connsiteY31" fmla="*/ 169165 h 2111303"/>
                  <a:gd name="connsiteX32" fmla="*/ 2823870 w 2876504"/>
                  <a:gd name="connsiteY32" fmla="*/ 289934 h 2111303"/>
                  <a:gd name="connsiteX33" fmla="*/ 2869877 w 2876504"/>
                  <a:gd name="connsiteY33" fmla="*/ 416455 h 2111303"/>
                  <a:gd name="connsiteX34" fmla="*/ 2875628 w 2876504"/>
                  <a:gd name="connsiteY34" fmla="*/ 468214 h 2111303"/>
                  <a:gd name="connsiteX35" fmla="*/ 2864126 w 2876504"/>
                  <a:gd name="connsiteY35" fmla="*/ 629240 h 2111303"/>
                  <a:gd name="connsiteX36" fmla="*/ 2823870 w 2876504"/>
                  <a:gd name="connsiteY36" fmla="*/ 813270 h 2111303"/>
                  <a:gd name="connsiteX37" fmla="*/ 2743356 w 2876504"/>
                  <a:gd name="connsiteY37" fmla="*/ 1026055 h 2111303"/>
                  <a:gd name="connsiteX38" fmla="*/ 2691598 w 2876504"/>
                  <a:gd name="connsiteY38" fmla="*/ 1112319 h 2111303"/>
                  <a:gd name="connsiteX39" fmla="*/ 2634088 w 2876504"/>
                  <a:gd name="connsiteY39" fmla="*/ 1141074 h 2111303"/>
                  <a:gd name="connsiteX40" fmla="*/ 2507568 w 2876504"/>
                  <a:gd name="connsiteY40" fmla="*/ 1100817 h 2111303"/>
                  <a:gd name="connsiteX41" fmla="*/ 2455809 w 2876504"/>
                  <a:gd name="connsiteY41" fmla="*/ 1014553 h 2111303"/>
                  <a:gd name="connsiteX42" fmla="*/ 2421304 w 2876504"/>
                  <a:gd name="connsiteY42" fmla="*/ 945542 h 2111303"/>
                  <a:gd name="connsiteX43" fmla="*/ 2421304 w 2876504"/>
                  <a:gd name="connsiteY43" fmla="*/ 876531 h 2111303"/>
                  <a:gd name="connsiteX44" fmla="*/ 2317787 w 2876504"/>
                  <a:gd name="connsiteY44" fmla="*/ 876531 h 2111303"/>
                  <a:gd name="connsiteX45" fmla="*/ 2260277 w 2876504"/>
                  <a:gd name="connsiteY45" fmla="*/ 853527 h 2111303"/>
                  <a:gd name="connsiteX46" fmla="*/ 2231522 w 2876504"/>
                  <a:gd name="connsiteY46" fmla="*/ 899534 h 2111303"/>
                  <a:gd name="connsiteX47" fmla="*/ 2323538 w 2876504"/>
                  <a:gd name="connsiteY47" fmla="*/ 939791 h 2111303"/>
                  <a:gd name="connsiteX48" fmla="*/ 2340790 w 2876504"/>
                  <a:gd name="connsiteY48" fmla="*/ 1008802 h 2111303"/>
                  <a:gd name="connsiteX49" fmla="*/ 2214270 w 2876504"/>
                  <a:gd name="connsiteY49" fmla="*/ 1049059 h 2111303"/>
                  <a:gd name="connsiteX50" fmla="*/ 2145258 w 2876504"/>
                  <a:gd name="connsiteY50" fmla="*/ 1112319 h 2111303"/>
                  <a:gd name="connsiteX51" fmla="*/ 1989983 w 2876504"/>
                  <a:gd name="connsiteY51" fmla="*/ 1175580 h 2111303"/>
                  <a:gd name="connsiteX52" fmla="*/ 1915221 w 2876504"/>
                  <a:gd name="connsiteY52" fmla="*/ 1221587 h 2111303"/>
                  <a:gd name="connsiteX53" fmla="*/ 1857711 w 2876504"/>
                  <a:gd name="connsiteY53" fmla="*/ 1290598 h 2111303"/>
                  <a:gd name="connsiteX54" fmla="*/ 1667930 w 2876504"/>
                  <a:gd name="connsiteY54" fmla="*/ 1307851 h 2111303"/>
                  <a:gd name="connsiteX55" fmla="*/ 1581666 w 2876504"/>
                  <a:gd name="connsiteY55" fmla="*/ 1325104 h 2111303"/>
                  <a:gd name="connsiteX56" fmla="*/ 1547160 w 2876504"/>
                  <a:gd name="connsiteY56" fmla="*/ 1422870 h 2111303"/>
                  <a:gd name="connsiteX57" fmla="*/ 1489651 w 2876504"/>
                  <a:gd name="connsiteY57" fmla="*/ 1486131 h 2111303"/>
                  <a:gd name="connsiteX58" fmla="*/ 1403387 w 2876504"/>
                  <a:gd name="connsiteY58" fmla="*/ 1463127 h 2111303"/>
                  <a:gd name="connsiteX59" fmla="*/ 1357379 w 2876504"/>
                  <a:gd name="connsiteY59" fmla="*/ 1497632 h 2111303"/>
                  <a:gd name="connsiteX60" fmla="*/ 1322873 w 2876504"/>
                  <a:gd name="connsiteY60" fmla="*/ 1532138 h 2111303"/>
                  <a:gd name="connsiteX61" fmla="*/ 1271115 w 2876504"/>
                  <a:gd name="connsiteY61" fmla="*/ 1618402 h 2111303"/>
                  <a:gd name="connsiteX62" fmla="*/ 1184851 w 2876504"/>
                  <a:gd name="connsiteY62" fmla="*/ 1629904 h 2111303"/>
                  <a:gd name="connsiteX63" fmla="*/ 1133092 w 2876504"/>
                  <a:gd name="connsiteY63" fmla="*/ 1635655 h 2111303"/>
                  <a:gd name="connsiteX64" fmla="*/ 1092836 w 2876504"/>
                  <a:gd name="connsiteY64" fmla="*/ 1733421 h 2111303"/>
                  <a:gd name="connsiteX65" fmla="*/ 1023824 w 2876504"/>
                  <a:gd name="connsiteY65" fmla="*/ 1779429 h 2111303"/>
                  <a:gd name="connsiteX66" fmla="*/ 926058 w 2876504"/>
                  <a:gd name="connsiteY66" fmla="*/ 1733421 h 2111303"/>
                  <a:gd name="connsiteX67" fmla="*/ 874300 w 2876504"/>
                  <a:gd name="connsiteY67" fmla="*/ 1750674 h 2111303"/>
                  <a:gd name="connsiteX68" fmla="*/ 816790 w 2876504"/>
                  <a:gd name="connsiteY68" fmla="*/ 1790931 h 2111303"/>
                  <a:gd name="connsiteX69" fmla="*/ 736277 w 2876504"/>
                  <a:gd name="connsiteY69" fmla="*/ 1773678 h 2111303"/>
                  <a:gd name="connsiteX70" fmla="*/ 632760 w 2876504"/>
                  <a:gd name="connsiteY70" fmla="*/ 1808183 h 2111303"/>
                  <a:gd name="connsiteX71" fmla="*/ 569500 w 2876504"/>
                  <a:gd name="connsiteY71" fmla="*/ 1917451 h 2111303"/>
                  <a:gd name="connsiteX72" fmla="*/ 523492 w 2876504"/>
                  <a:gd name="connsiteY72" fmla="*/ 1951957 h 2111303"/>
                  <a:gd name="connsiteX73" fmla="*/ 517741 w 2876504"/>
                  <a:gd name="connsiteY73" fmla="*/ 2101481 h 2111303"/>
                  <a:gd name="connsiteX74" fmla="*/ 396971 w 2876504"/>
                  <a:gd name="connsiteY74" fmla="*/ 2084229 h 2111303"/>
                  <a:gd name="connsiteX75" fmla="*/ 362466 w 2876504"/>
                  <a:gd name="connsiteY75" fmla="*/ 1980712 h 2111303"/>
                  <a:gd name="connsiteX76" fmla="*/ 299205 w 2876504"/>
                  <a:gd name="connsiteY76" fmla="*/ 1911700 h 2111303"/>
                  <a:gd name="connsiteX77" fmla="*/ 195688 w 2876504"/>
                  <a:gd name="connsiteY77" fmla="*/ 1900198 h 2111303"/>
                  <a:gd name="connsiteX78" fmla="*/ 92171 w 2876504"/>
                  <a:gd name="connsiteY78" fmla="*/ 1813934 h 2111303"/>
                  <a:gd name="connsiteX79" fmla="*/ 40413 w 2876504"/>
                  <a:gd name="connsiteY79" fmla="*/ 1721919 h 2111303"/>
                  <a:gd name="connsiteX80" fmla="*/ 28911 w 2876504"/>
                  <a:gd name="connsiteY80" fmla="*/ 1675912 h 2111303"/>
                  <a:gd name="connsiteX81" fmla="*/ 69168 w 2876504"/>
                  <a:gd name="connsiteY81" fmla="*/ 1647157 h 2111303"/>
                  <a:gd name="connsiteX82" fmla="*/ 156 w 2876504"/>
                  <a:gd name="connsiteY82" fmla="*/ 1583897 h 2111303"/>
                  <a:gd name="connsiteX83" fmla="*/ 92171 w 2876504"/>
                  <a:gd name="connsiteY83" fmla="*/ 1486131 h 2111303"/>
                  <a:gd name="connsiteX84" fmla="*/ 178436 w 2876504"/>
                  <a:gd name="connsiteY84" fmla="*/ 1417119 h 2111303"/>
                  <a:gd name="connsiteX85" fmla="*/ 218692 w 2876504"/>
                  <a:gd name="connsiteY85" fmla="*/ 1468878 h 2111303"/>
                  <a:gd name="connsiteX86" fmla="*/ 281953 w 2876504"/>
                  <a:gd name="connsiteY86" fmla="*/ 1440123 h 2111303"/>
                  <a:gd name="connsiteX87" fmla="*/ 350964 w 2876504"/>
                  <a:gd name="connsiteY87" fmla="*/ 1411368 h 2111303"/>
                  <a:gd name="connsiteX88" fmla="*/ 362466 w 2876504"/>
                  <a:gd name="connsiteY88" fmla="*/ 1376863 h 2111303"/>
                  <a:gd name="connsiteX89" fmla="*/ 333711 w 2876504"/>
                  <a:gd name="connsiteY89" fmla="*/ 1313602 h 2111303"/>
                  <a:gd name="connsiteX90" fmla="*/ 333711 w 2876504"/>
                  <a:gd name="connsiteY90" fmla="*/ 1256093 h 2111303"/>
                  <a:gd name="connsiteX91" fmla="*/ 356715 w 2876504"/>
                  <a:gd name="connsiteY91" fmla="*/ 1175580 h 2111303"/>
                  <a:gd name="connsiteX92" fmla="*/ 488987 w 2876504"/>
                  <a:gd name="connsiteY92" fmla="*/ 1112319 h 2111303"/>
                  <a:gd name="connsiteX93" fmla="*/ 615507 w 2876504"/>
                  <a:gd name="connsiteY93" fmla="*/ 1054810 h 2111303"/>
                  <a:gd name="connsiteX94" fmla="*/ 661515 w 2876504"/>
                  <a:gd name="connsiteY94" fmla="*/ 1037557 h 2111303"/>
                  <a:gd name="connsiteX95" fmla="*/ 655764 w 2876504"/>
                  <a:gd name="connsiteY95" fmla="*/ 1003051 h 2111303"/>
                  <a:gd name="connsiteX96" fmla="*/ 604005 w 2876504"/>
                  <a:gd name="connsiteY96" fmla="*/ 985798 h 2111303"/>
                  <a:gd name="connsiteX97" fmla="*/ 581002 w 2876504"/>
                  <a:gd name="connsiteY97" fmla="*/ 945542 h 2111303"/>
                  <a:gd name="connsiteX98" fmla="*/ 546496 w 2876504"/>
                  <a:gd name="connsiteY98" fmla="*/ 893783 h 2111303"/>
                  <a:gd name="connsiteX99" fmla="*/ 465983 w 2876504"/>
                  <a:gd name="connsiteY99" fmla="*/ 882281 h 2111303"/>
                  <a:gd name="connsiteX100" fmla="*/ 385470 w 2876504"/>
                  <a:gd name="connsiteY100" fmla="*/ 870780 h 2111303"/>
                  <a:gd name="connsiteX101" fmla="*/ 304956 w 2876504"/>
                  <a:gd name="connsiteY101" fmla="*/ 836274 h 2111303"/>
                  <a:gd name="connsiteX102" fmla="*/ 258949 w 2876504"/>
                  <a:gd name="connsiteY102" fmla="*/ 738508 h 2111303"/>
                  <a:gd name="connsiteX103" fmla="*/ 270451 w 2876504"/>
                  <a:gd name="connsiteY103" fmla="*/ 669497 h 2111303"/>
                  <a:gd name="connsiteX104" fmla="*/ 241696 w 2876504"/>
                  <a:gd name="connsiteY104" fmla="*/ 594734 h 2111303"/>
                  <a:gd name="connsiteX105" fmla="*/ 230194 w 2876504"/>
                  <a:gd name="connsiteY105" fmla="*/ 508470 h 2111303"/>
                  <a:gd name="connsiteX106" fmla="*/ 247447 w 2876504"/>
                  <a:gd name="connsiteY106" fmla="*/ 462463 h 2111303"/>
                  <a:gd name="connsiteX107" fmla="*/ 247447 w 2876504"/>
                  <a:gd name="connsiteY107" fmla="*/ 393451 h 2111303"/>
                  <a:gd name="connsiteX108" fmla="*/ 207190 w 2876504"/>
                  <a:gd name="connsiteY108" fmla="*/ 335942 h 2111303"/>
                  <a:gd name="connsiteX109" fmla="*/ 247447 w 2876504"/>
                  <a:gd name="connsiteY109" fmla="*/ 220923 h 2111303"/>
                  <a:gd name="connsiteX110" fmla="*/ 333711 w 2876504"/>
                  <a:gd name="connsiteY110" fmla="*/ 163414 h 2111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2876504" h="2111303">
                    <a:moveTo>
                      <a:pt x="333711" y="163414"/>
                    </a:moveTo>
                    <a:cubicBezTo>
                      <a:pt x="369175" y="149037"/>
                      <a:pt x="426685" y="145202"/>
                      <a:pt x="460232" y="134659"/>
                    </a:cubicBezTo>
                    <a:cubicBezTo>
                      <a:pt x="493779" y="124116"/>
                      <a:pt x="510073" y="105904"/>
                      <a:pt x="534994" y="100153"/>
                    </a:cubicBezTo>
                    <a:cubicBezTo>
                      <a:pt x="559915" y="94402"/>
                      <a:pt x="581001" y="109738"/>
                      <a:pt x="609756" y="100153"/>
                    </a:cubicBezTo>
                    <a:cubicBezTo>
                      <a:pt x="638511" y="90568"/>
                      <a:pt x="686435" y="56063"/>
                      <a:pt x="707522" y="42644"/>
                    </a:cubicBezTo>
                    <a:cubicBezTo>
                      <a:pt x="728609" y="29225"/>
                      <a:pt x="717107" y="23474"/>
                      <a:pt x="736277" y="19640"/>
                    </a:cubicBezTo>
                    <a:cubicBezTo>
                      <a:pt x="755447" y="15806"/>
                      <a:pt x="795703" y="22515"/>
                      <a:pt x="822541" y="19640"/>
                    </a:cubicBezTo>
                    <a:cubicBezTo>
                      <a:pt x="849379" y="16765"/>
                      <a:pt x="877176" y="2387"/>
                      <a:pt x="897304" y="2387"/>
                    </a:cubicBezTo>
                    <a:cubicBezTo>
                      <a:pt x="917432" y="2387"/>
                      <a:pt x="926058" y="19640"/>
                      <a:pt x="943311" y="19640"/>
                    </a:cubicBezTo>
                    <a:cubicBezTo>
                      <a:pt x="960564" y="19640"/>
                      <a:pt x="969191" y="-8156"/>
                      <a:pt x="1000821" y="2387"/>
                    </a:cubicBezTo>
                    <a:cubicBezTo>
                      <a:pt x="1032451" y="12930"/>
                      <a:pt x="1099545" y="57021"/>
                      <a:pt x="1133092" y="82900"/>
                    </a:cubicBezTo>
                    <a:cubicBezTo>
                      <a:pt x="1166639" y="108779"/>
                      <a:pt x="1186768" y="132742"/>
                      <a:pt x="1202104" y="157663"/>
                    </a:cubicBezTo>
                    <a:cubicBezTo>
                      <a:pt x="1217440" y="182584"/>
                      <a:pt x="1221273" y="202712"/>
                      <a:pt x="1225107" y="232425"/>
                    </a:cubicBezTo>
                    <a:cubicBezTo>
                      <a:pt x="1228941" y="262138"/>
                      <a:pt x="1221273" y="312938"/>
                      <a:pt x="1225107" y="335942"/>
                    </a:cubicBezTo>
                    <a:cubicBezTo>
                      <a:pt x="1228941" y="358946"/>
                      <a:pt x="1234692" y="376199"/>
                      <a:pt x="1248111" y="370448"/>
                    </a:cubicBezTo>
                    <a:cubicBezTo>
                      <a:pt x="1261530" y="364697"/>
                      <a:pt x="1287410" y="314855"/>
                      <a:pt x="1305621" y="301436"/>
                    </a:cubicBezTo>
                    <a:cubicBezTo>
                      <a:pt x="1323832" y="288017"/>
                      <a:pt x="1339168" y="290892"/>
                      <a:pt x="1357379" y="289934"/>
                    </a:cubicBezTo>
                    <a:cubicBezTo>
                      <a:pt x="1375590" y="288976"/>
                      <a:pt x="1383258" y="283224"/>
                      <a:pt x="1414888" y="295685"/>
                    </a:cubicBezTo>
                    <a:cubicBezTo>
                      <a:pt x="1446518" y="308146"/>
                      <a:pt x="1498277" y="352236"/>
                      <a:pt x="1547160" y="364697"/>
                    </a:cubicBezTo>
                    <a:cubicBezTo>
                      <a:pt x="1596043" y="377158"/>
                      <a:pt x="1657387" y="374282"/>
                      <a:pt x="1708187" y="370448"/>
                    </a:cubicBezTo>
                    <a:cubicBezTo>
                      <a:pt x="1758987" y="366614"/>
                      <a:pt x="1821288" y="347444"/>
                      <a:pt x="1851960" y="341693"/>
                    </a:cubicBezTo>
                    <a:cubicBezTo>
                      <a:pt x="1882632" y="335942"/>
                      <a:pt x="1874964" y="362780"/>
                      <a:pt x="1892217" y="335942"/>
                    </a:cubicBezTo>
                    <a:cubicBezTo>
                      <a:pt x="1909470" y="309104"/>
                      <a:pt x="1941100" y="215172"/>
                      <a:pt x="1955477" y="180666"/>
                    </a:cubicBezTo>
                    <a:cubicBezTo>
                      <a:pt x="1969854" y="146160"/>
                      <a:pt x="1960270" y="139451"/>
                      <a:pt x="1978481" y="128908"/>
                    </a:cubicBezTo>
                    <a:cubicBezTo>
                      <a:pt x="1996692" y="118365"/>
                      <a:pt x="2029281" y="116448"/>
                      <a:pt x="2064745" y="117406"/>
                    </a:cubicBezTo>
                    <a:cubicBezTo>
                      <a:pt x="2100209" y="118364"/>
                      <a:pt x="2150051" y="139451"/>
                      <a:pt x="2191266" y="134659"/>
                    </a:cubicBezTo>
                    <a:cubicBezTo>
                      <a:pt x="2232481" y="129867"/>
                      <a:pt x="2312036" y="88651"/>
                      <a:pt x="2312036" y="88651"/>
                    </a:cubicBezTo>
                    <a:cubicBezTo>
                      <a:pt x="2344625" y="76191"/>
                      <a:pt x="2365711" y="65648"/>
                      <a:pt x="2386798" y="59897"/>
                    </a:cubicBezTo>
                    <a:cubicBezTo>
                      <a:pt x="2407885" y="54146"/>
                      <a:pt x="2412677" y="49354"/>
                      <a:pt x="2438556" y="54146"/>
                    </a:cubicBezTo>
                    <a:cubicBezTo>
                      <a:pt x="2464435" y="58938"/>
                      <a:pt x="2508526" y="75232"/>
                      <a:pt x="2542073" y="88651"/>
                    </a:cubicBezTo>
                    <a:cubicBezTo>
                      <a:pt x="2575620" y="102070"/>
                      <a:pt x="2598624" y="121240"/>
                      <a:pt x="2639839" y="134659"/>
                    </a:cubicBezTo>
                    <a:cubicBezTo>
                      <a:pt x="2681054" y="148078"/>
                      <a:pt x="2758692" y="143286"/>
                      <a:pt x="2789364" y="169165"/>
                    </a:cubicBezTo>
                    <a:cubicBezTo>
                      <a:pt x="2820036" y="195044"/>
                      <a:pt x="2810451" y="248719"/>
                      <a:pt x="2823870" y="289934"/>
                    </a:cubicBezTo>
                    <a:cubicBezTo>
                      <a:pt x="2837289" y="331149"/>
                      <a:pt x="2861251" y="386742"/>
                      <a:pt x="2869877" y="416455"/>
                    </a:cubicBezTo>
                    <a:cubicBezTo>
                      <a:pt x="2878503" y="446168"/>
                      <a:pt x="2876586" y="432750"/>
                      <a:pt x="2875628" y="468214"/>
                    </a:cubicBezTo>
                    <a:cubicBezTo>
                      <a:pt x="2874670" y="503678"/>
                      <a:pt x="2872752" y="571731"/>
                      <a:pt x="2864126" y="629240"/>
                    </a:cubicBezTo>
                    <a:cubicBezTo>
                      <a:pt x="2855500" y="686749"/>
                      <a:pt x="2843998" y="747134"/>
                      <a:pt x="2823870" y="813270"/>
                    </a:cubicBezTo>
                    <a:cubicBezTo>
                      <a:pt x="2803742" y="879406"/>
                      <a:pt x="2765401" y="976214"/>
                      <a:pt x="2743356" y="1026055"/>
                    </a:cubicBezTo>
                    <a:cubicBezTo>
                      <a:pt x="2721311" y="1075897"/>
                      <a:pt x="2709809" y="1093149"/>
                      <a:pt x="2691598" y="1112319"/>
                    </a:cubicBezTo>
                    <a:cubicBezTo>
                      <a:pt x="2673387" y="1131489"/>
                      <a:pt x="2664760" y="1142991"/>
                      <a:pt x="2634088" y="1141074"/>
                    </a:cubicBezTo>
                    <a:cubicBezTo>
                      <a:pt x="2603416" y="1139157"/>
                      <a:pt x="2537281" y="1121904"/>
                      <a:pt x="2507568" y="1100817"/>
                    </a:cubicBezTo>
                    <a:cubicBezTo>
                      <a:pt x="2477855" y="1079730"/>
                      <a:pt x="2470186" y="1040432"/>
                      <a:pt x="2455809" y="1014553"/>
                    </a:cubicBezTo>
                    <a:cubicBezTo>
                      <a:pt x="2441432" y="988674"/>
                      <a:pt x="2427055" y="968546"/>
                      <a:pt x="2421304" y="945542"/>
                    </a:cubicBezTo>
                    <a:cubicBezTo>
                      <a:pt x="2415553" y="922538"/>
                      <a:pt x="2438557" y="888033"/>
                      <a:pt x="2421304" y="876531"/>
                    </a:cubicBezTo>
                    <a:cubicBezTo>
                      <a:pt x="2404051" y="865029"/>
                      <a:pt x="2344625" y="880365"/>
                      <a:pt x="2317787" y="876531"/>
                    </a:cubicBezTo>
                    <a:cubicBezTo>
                      <a:pt x="2290949" y="872697"/>
                      <a:pt x="2274654" y="849693"/>
                      <a:pt x="2260277" y="853527"/>
                    </a:cubicBezTo>
                    <a:cubicBezTo>
                      <a:pt x="2245900" y="857361"/>
                      <a:pt x="2220979" y="885157"/>
                      <a:pt x="2231522" y="899534"/>
                    </a:cubicBezTo>
                    <a:cubicBezTo>
                      <a:pt x="2242066" y="913911"/>
                      <a:pt x="2305327" y="921580"/>
                      <a:pt x="2323538" y="939791"/>
                    </a:cubicBezTo>
                    <a:cubicBezTo>
                      <a:pt x="2341749" y="958002"/>
                      <a:pt x="2359001" y="990591"/>
                      <a:pt x="2340790" y="1008802"/>
                    </a:cubicBezTo>
                    <a:cubicBezTo>
                      <a:pt x="2322579" y="1027013"/>
                      <a:pt x="2246859" y="1031806"/>
                      <a:pt x="2214270" y="1049059"/>
                    </a:cubicBezTo>
                    <a:cubicBezTo>
                      <a:pt x="2181681" y="1066312"/>
                      <a:pt x="2182639" y="1091232"/>
                      <a:pt x="2145258" y="1112319"/>
                    </a:cubicBezTo>
                    <a:cubicBezTo>
                      <a:pt x="2107877" y="1133406"/>
                      <a:pt x="2028322" y="1157369"/>
                      <a:pt x="1989983" y="1175580"/>
                    </a:cubicBezTo>
                    <a:cubicBezTo>
                      <a:pt x="1951644" y="1193791"/>
                      <a:pt x="1937266" y="1202417"/>
                      <a:pt x="1915221" y="1221587"/>
                    </a:cubicBezTo>
                    <a:cubicBezTo>
                      <a:pt x="1893176" y="1240757"/>
                      <a:pt x="1898926" y="1276221"/>
                      <a:pt x="1857711" y="1290598"/>
                    </a:cubicBezTo>
                    <a:cubicBezTo>
                      <a:pt x="1816496" y="1304975"/>
                      <a:pt x="1713938" y="1302100"/>
                      <a:pt x="1667930" y="1307851"/>
                    </a:cubicBezTo>
                    <a:cubicBezTo>
                      <a:pt x="1621923" y="1313602"/>
                      <a:pt x="1601794" y="1305934"/>
                      <a:pt x="1581666" y="1325104"/>
                    </a:cubicBezTo>
                    <a:cubicBezTo>
                      <a:pt x="1561538" y="1344274"/>
                      <a:pt x="1562496" y="1396032"/>
                      <a:pt x="1547160" y="1422870"/>
                    </a:cubicBezTo>
                    <a:cubicBezTo>
                      <a:pt x="1531824" y="1449708"/>
                      <a:pt x="1513613" y="1479422"/>
                      <a:pt x="1489651" y="1486131"/>
                    </a:cubicBezTo>
                    <a:cubicBezTo>
                      <a:pt x="1465689" y="1492840"/>
                      <a:pt x="1425432" y="1461210"/>
                      <a:pt x="1403387" y="1463127"/>
                    </a:cubicBezTo>
                    <a:cubicBezTo>
                      <a:pt x="1381342" y="1465044"/>
                      <a:pt x="1370798" y="1486130"/>
                      <a:pt x="1357379" y="1497632"/>
                    </a:cubicBezTo>
                    <a:cubicBezTo>
                      <a:pt x="1343960" y="1509134"/>
                      <a:pt x="1337250" y="1512010"/>
                      <a:pt x="1322873" y="1532138"/>
                    </a:cubicBezTo>
                    <a:cubicBezTo>
                      <a:pt x="1308496" y="1552266"/>
                      <a:pt x="1294119" y="1602108"/>
                      <a:pt x="1271115" y="1618402"/>
                    </a:cubicBezTo>
                    <a:cubicBezTo>
                      <a:pt x="1248111" y="1634696"/>
                      <a:pt x="1207855" y="1627029"/>
                      <a:pt x="1184851" y="1629904"/>
                    </a:cubicBezTo>
                    <a:cubicBezTo>
                      <a:pt x="1161847" y="1632780"/>
                      <a:pt x="1148428" y="1618402"/>
                      <a:pt x="1133092" y="1635655"/>
                    </a:cubicBezTo>
                    <a:cubicBezTo>
                      <a:pt x="1117756" y="1652908"/>
                      <a:pt x="1111047" y="1709459"/>
                      <a:pt x="1092836" y="1733421"/>
                    </a:cubicBezTo>
                    <a:cubicBezTo>
                      <a:pt x="1074625" y="1757383"/>
                      <a:pt x="1051620" y="1779429"/>
                      <a:pt x="1023824" y="1779429"/>
                    </a:cubicBezTo>
                    <a:cubicBezTo>
                      <a:pt x="996028" y="1779429"/>
                      <a:pt x="950978" y="1738213"/>
                      <a:pt x="926058" y="1733421"/>
                    </a:cubicBezTo>
                    <a:cubicBezTo>
                      <a:pt x="901138" y="1728629"/>
                      <a:pt x="892511" y="1741089"/>
                      <a:pt x="874300" y="1750674"/>
                    </a:cubicBezTo>
                    <a:cubicBezTo>
                      <a:pt x="856089" y="1760259"/>
                      <a:pt x="839794" y="1787097"/>
                      <a:pt x="816790" y="1790931"/>
                    </a:cubicBezTo>
                    <a:cubicBezTo>
                      <a:pt x="793786" y="1794765"/>
                      <a:pt x="766949" y="1770803"/>
                      <a:pt x="736277" y="1773678"/>
                    </a:cubicBezTo>
                    <a:cubicBezTo>
                      <a:pt x="705605" y="1776553"/>
                      <a:pt x="660556" y="1784221"/>
                      <a:pt x="632760" y="1808183"/>
                    </a:cubicBezTo>
                    <a:cubicBezTo>
                      <a:pt x="604964" y="1832145"/>
                      <a:pt x="587711" y="1893489"/>
                      <a:pt x="569500" y="1917451"/>
                    </a:cubicBezTo>
                    <a:cubicBezTo>
                      <a:pt x="551289" y="1941413"/>
                      <a:pt x="532119" y="1921285"/>
                      <a:pt x="523492" y="1951957"/>
                    </a:cubicBezTo>
                    <a:cubicBezTo>
                      <a:pt x="514865" y="1982629"/>
                      <a:pt x="538828" y="2079436"/>
                      <a:pt x="517741" y="2101481"/>
                    </a:cubicBezTo>
                    <a:cubicBezTo>
                      <a:pt x="496654" y="2123526"/>
                      <a:pt x="422850" y="2104357"/>
                      <a:pt x="396971" y="2084229"/>
                    </a:cubicBezTo>
                    <a:cubicBezTo>
                      <a:pt x="371092" y="2064101"/>
                      <a:pt x="378760" y="2009467"/>
                      <a:pt x="362466" y="1980712"/>
                    </a:cubicBezTo>
                    <a:cubicBezTo>
                      <a:pt x="346172" y="1951957"/>
                      <a:pt x="327001" y="1925119"/>
                      <a:pt x="299205" y="1911700"/>
                    </a:cubicBezTo>
                    <a:cubicBezTo>
                      <a:pt x="271409" y="1898281"/>
                      <a:pt x="230194" y="1916492"/>
                      <a:pt x="195688" y="1900198"/>
                    </a:cubicBezTo>
                    <a:cubicBezTo>
                      <a:pt x="161182" y="1883904"/>
                      <a:pt x="118050" y="1843647"/>
                      <a:pt x="92171" y="1813934"/>
                    </a:cubicBezTo>
                    <a:cubicBezTo>
                      <a:pt x="66292" y="1784221"/>
                      <a:pt x="50956" y="1744923"/>
                      <a:pt x="40413" y="1721919"/>
                    </a:cubicBezTo>
                    <a:cubicBezTo>
                      <a:pt x="29870" y="1698915"/>
                      <a:pt x="24119" y="1688372"/>
                      <a:pt x="28911" y="1675912"/>
                    </a:cubicBezTo>
                    <a:cubicBezTo>
                      <a:pt x="33703" y="1663452"/>
                      <a:pt x="73960" y="1662493"/>
                      <a:pt x="69168" y="1647157"/>
                    </a:cubicBezTo>
                    <a:cubicBezTo>
                      <a:pt x="64375" y="1631821"/>
                      <a:pt x="-3678" y="1610735"/>
                      <a:pt x="156" y="1583897"/>
                    </a:cubicBezTo>
                    <a:cubicBezTo>
                      <a:pt x="3990" y="1557059"/>
                      <a:pt x="62458" y="1513927"/>
                      <a:pt x="92171" y="1486131"/>
                    </a:cubicBezTo>
                    <a:cubicBezTo>
                      <a:pt x="121884" y="1458335"/>
                      <a:pt x="157349" y="1419994"/>
                      <a:pt x="178436" y="1417119"/>
                    </a:cubicBezTo>
                    <a:cubicBezTo>
                      <a:pt x="199523" y="1414244"/>
                      <a:pt x="201439" y="1465044"/>
                      <a:pt x="218692" y="1468878"/>
                    </a:cubicBezTo>
                    <a:cubicBezTo>
                      <a:pt x="235945" y="1472712"/>
                      <a:pt x="281953" y="1440123"/>
                      <a:pt x="281953" y="1440123"/>
                    </a:cubicBezTo>
                    <a:cubicBezTo>
                      <a:pt x="303998" y="1430538"/>
                      <a:pt x="337545" y="1421911"/>
                      <a:pt x="350964" y="1411368"/>
                    </a:cubicBezTo>
                    <a:cubicBezTo>
                      <a:pt x="364383" y="1400825"/>
                      <a:pt x="365341" y="1393157"/>
                      <a:pt x="362466" y="1376863"/>
                    </a:cubicBezTo>
                    <a:cubicBezTo>
                      <a:pt x="359591" y="1360569"/>
                      <a:pt x="338503" y="1333730"/>
                      <a:pt x="333711" y="1313602"/>
                    </a:cubicBezTo>
                    <a:cubicBezTo>
                      <a:pt x="328919" y="1293474"/>
                      <a:pt x="329877" y="1279097"/>
                      <a:pt x="333711" y="1256093"/>
                    </a:cubicBezTo>
                    <a:cubicBezTo>
                      <a:pt x="337545" y="1233089"/>
                      <a:pt x="330836" y="1199542"/>
                      <a:pt x="356715" y="1175580"/>
                    </a:cubicBezTo>
                    <a:cubicBezTo>
                      <a:pt x="382594" y="1151618"/>
                      <a:pt x="445855" y="1132447"/>
                      <a:pt x="488987" y="1112319"/>
                    </a:cubicBezTo>
                    <a:cubicBezTo>
                      <a:pt x="532119" y="1092191"/>
                      <a:pt x="586752" y="1067270"/>
                      <a:pt x="615507" y="1054810"/>
                    </a:cubicBezTo>
                    <a:cubicBezTo>
                      <a:pt x="644262" y="1042350"/>
                      <a:pt x="654806" y="1046184"/>
                      <a:pt x="661515" y="1037557"/>
                    </a:cubicBezTo>
                    <a:cubicBezTo>
                      <a:pt x="668225" y="1028931"/>
                      <a:pt x="665349" y="1011677"/>
                      <a:pt x="655764" y="1003051"/>
                    </a:cubicBezTo>
                    <a:cubicBezTo>
                      <a:pt x="646179" y="994425"/>
                      <a:pt x="616465" y="995383"/>
                      <a:pt x="604005" y="985798"/>
                    </a:cubicBezTo>
                    <a:cubicBezTo>
                      <a:pt x="591545" y="976213"/>
                      <a:pt x="590587" y="960878"/>
                      <a:pt x="581002" y="945542"/>
                    </a:cubicBezTo>
                    <a:cubicBezTo>
                      <a:pt x="571417" y="930206"/>
                      <a:pt x="565666" y="904326"/>
                      <a:pt x="546496" y="893783"/>
                    </a:cubicBezTo>
                    <a:cubicBezTo>
                      <a:pt x="527326" y="883240"/>
                      <a:pt x="492821" y="886115"/>
                      <a:pt x="465983" y="882281"/>
                    </a:cubicBezTo>
                    <a:cubicBezTo>
                      <a:pt x="439145" y="878447"/>
                      <a:pt x="412308" y="878448"/>
                      <a:pt x="385470" y="870780"/>
                    </a:cubicBezTo>
                    <a:cubicBezTo>
                      <a:pt x="358632" y="863112"/>
                      <a:pt x="326043" y="858319"/>
                      <a:pt x="304956" y="836274"/>
                    </a:cubicBezTo>
                    <a:cubicBezTo>
                      <a:pt x="283869" y="814229"/>
                      <a:pt x="264700" y="766304"/>
                      <a:pt x="258949" y="738508"/>
                    </a:cubicBezTo>
                    <a:cubicBezTo>
                      <a:pt x="253198" y="710712"/>
                      <a:pt x="273326" y="693459"/>
                      <a:pt x="270451" y="669497"/>
                    </a:cubicBezTo>
                    <a:cubicBezTo>
                      <a:pt x="267575" y="645535"/>
                      <a:pt x="248405" y="621572"/>
                      <a:pt x="241696" y="594734"/>
                    </a:cubicBezTo>
                    <a:cubicBezTo>
                      <a:pt x="234987" y="567896"/>
                      <a:pt x="229236" y="530515"/>
                      <a:pt x="230194" y="508470"/>
                    </a:cubicBezTo>
                    <a:cubicBezTo>
                      <a:pt x="231152" y="486425"/>
                      <a:pt x="244572" y="481633"/>
                      <a:pt x="247447" y="462463"/>
                    </a:cubicBezTo>
                    <a:cubicBezTo>
                      <a:pt x="250322" y="443293"/>
                      <a:pt x="254156" y="414538"/>
                      <a:pt x="247447" y="393451"/>
                    </a:cubicBezTo>
                    <a:cubicBezTo>
                      <a:pt x="240737" y="372364"/>
                      <a:pt x="207190" y="364697"/>
                      <a:pt x="207190" y="335942"/>
                    </a:cubicBezTo>
                    <a:cubicBezTo>
                      <a:pt x="207190" y="307187"/>
                      <a:pt x="231153" y="246802"/>
                      <a:pt x="247447" y="220923"/>
                    </a:cubicBezTo>
                    <a:cubicBezTo>
                      <a:pt x="263741" y="195044"/>
                      <a:pt x="298247" y="177791"/>
                      <a:pt x="333711" y="1634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-1188723" y="2211713"/>
                <a:ext cx="175540" cy="1582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1000">
                    <a:srgbClr val="9CD6CD"/>
                  </a:gs>
                  <a:gs pos="100000">
                    <a:srgbClr val="38AC9A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38A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Ellipse 24">
                <a:extLst>
                  <a:ext uri="{FF2B5EF4-FFF2-40B4-BE49-F238E27FC236}">
                    <a16:creationId xmlns:a16="http://schemas.microsoft.com/office/drawing/2014/main" id="{7474D6FC-6AA8-4449-9B92-91D4CC16B9C1}"/>
                  </a:ext>
                </a:extLst>
              </p:cNvPr>
              <p:cNvSpPr/>
              <p:nvPr/>
            </p:nvSpPr>
            <p:spPr>
              <a:xfrm>
                <a:off x="187018" y="2441324"/>
                <a:ext cx="175540" cy="1582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1000">
                    <a:srgbClr val="9CD6CD"/>
                  </a:gs>
                  <a:gs pos="100000">
                    <a:srgbClr val="38AC9A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38A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Ellipse 24">
                <a:extLst>
                  <a:ext uri="{FF2B5EF4-FFF2-40B4-BE49-F238E27FC236}">
                    <a16:creationId xmlns:a16="http://schemas.microsoft.com/office/drawing/2014/main" id="{EF0A01C9-48D7-4D76-BF6F-1B9636D80042}"/>
                  </a:ext>
                </a:extLst>
              </p:cNvPr>
              <p:cNvSpPr/>
              <p:nvPr/>
            </p:nvSpPr>
            <p:spPr>
              <a:xfrm>
                <a:off x="-743340" y="2917980"/>
                <a:ext cx="175540" cy="1582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1000">
                    <a:srgbClr val="9CD6CD"/>
                  </a:gs>
                  <a:gs pos="100000">
                    <a:srgbClr val="38AC9A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38A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4F1848AC-CEC9-413B-A5BF-42E644FEA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-1589530" y="1892786"/>
                <a:ext cx="1446471" cy="41116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05E4499B-BD2D-4390-84C1-E1323DF20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-1989042" y="2208128"/>
                <a:ext cx="1822817" cy="782884"/>
              </a:xfrm>
              <a:prstGeom prst="rect">
                <a:avLst/>
              </a:prstGeom>
            </p:spPr>
          </p:pic>
          <p:pic>
            <p:nvPicPr>
              <p:cNvPr id="48" name="Picture 17">
                <a:extLst>
                  <a:ext uri="{FF2B5EF4-FFF2-40B4-BE49-F238E27FC236}">
                    <a16:creationId xmlns:a16="http://schemas.microsoft.com/office/drawing/2014/main" id="{A37B5F2F-489C-43AB-A667-844C80A95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99129" y="3049972"/>
                <a:ext cx="1712139" cy="407261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4061C037-CEEF-411B-BB54-F00755A3A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/>
            </p:blipFill>
            <p:spPr bwMode="auto">
              <a:xfrm>
                <a:off x="82378" y="2005359"/>
                <a:ext cx="1310658" cy="387147"/>
              </a:xfrm>
              <a:prstGeom prst="rect">
                <a:avLst/>
              </a:prstGeom>
            </p:spPr>
          </p:pic>
        </p:grpSp>
        <p:grpSp>
          <p:nvGrpSpPr>
            <p:cNvPr id="10" name="Gruppieren 9"/>
            <p:cNvGrpSpPr/>
            <p:nvPr/>
          </p:nvGrpSpPr>
          <p:grpSpPr>
            <a:xfrm>
              <a:off x="3901280" y="411092"/>
              <a:ext cx="7781842" cy="5877862"/>
              <a:chOff x="3345220" y="411092"/>
              <a:chExt cx="7781842" cy="5877862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3345220" y="1123012"/>
                <a:ext cx="7472745" cy="5165942"/>
                <a:chOff x="1818521" y="1200329"/>
                <a:chExt cx="7472745" cy="5165942"/>
              </a:xfrm>
            </p:grpSpPr>
            <p:grpSp>
              <p:nvGrpSpPr>
                <p:cNvPr id="37" name="Gruppieren 36"/>
                <p:cNvGrpSpPr/>
                <p:nvPr/>
              </p:nvGrpSpPr>
              <p:grpSpPr>
                <a:xfrm>
                  <a:off x="1818521" y="1200329"/>
                  <a:ext cx="7472745" cy="5165942"/>
                  <a:chOff x="2743200" y="1357494"/>
                  <a:chExt cx="7472745" cy="4938445"/>
                </a:xfrm>
              </p:grpSpPr>
              <p:sp>
                <p:nvSpPr>
                  <p:cNvPr id="39" name="Nach rechts gekrümmter Pfeil 38"/>
                  <p:cNvSpPr/>
                  <p:nvPr/>
                </p:nvSpPr>
                <p:spPr>
                  <a:xfrm>
                    <a:off x="2743200" y="1357571"/>
                    <a:ext cx="3892528" cy="4938368"/>
                  </a:xfrm>
                  <a:prstGeom prst="curvedRightArrow">
                    <a:avLst>
                      <a:gd name="adj1" fmla="val 17622"/>
                      <a:gd name="adj2" fmla="val 50000"/>
                      <a:gd name="adj3" fmla="val 25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Rechteck 39"/>
                  <p:cNvSpPr/>
                  <p:nvPr/>
                </p:nvSpPr>
                <p:spPr>
                  <a:xfrm>
                    <a:off x="5584643" y="4226792"/>
                    <a:ext cx="1043823" cy="20691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41" name="Nach links gekrümmter Pfeil 40"/>
                  <p:cNvSpPr/>
                  <p:nvPr/>
                </p:nvSpPr>
                <p:spPr>
                  <a:xfrm>
                    <a:off x="7005085" y="1357494"/>
                    <a:ext cx="3210860" cy="4771108"/>
                  </a:xfrm>
                  <a:prstGeom prst="curvedLeftArrow">
                    <a:avLst>
                      <a:gd name="adj1" fmla="val 17658"/>
                      <a:gd name="adj2" fmla="val 50000"/>
                      <a:gd name="adj3" fmla="val 25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Rechteck 37"/>
                <p:cNvSpPr/>
                <p:nvPr/>
              </p:nvSpPr>
              <p:spPr>
                <a:xfrm>
                  <a:off x="5600983" y="5361639"/>
                  <a:ext cx="175553" cy="1706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" name="Gruppieren 11"/>
              <p:cNvGrpSpPr/>
              <p:nvPr/>
            </p:nvGrpSpPr>
            <p:grpSpPr>
              <a:xfrm>
                <a:off x="6410427" y="4324688"/>
                <a:ext cx="1176925" cy="1851991"/>
                <a:chOff x="4838679" y="4392423"/>
                <a:chExt cx="1176925" cy="1851991"/>
              </a:xfrm>
            </p:grpSpPr>
            <p:pic>
              <p:nvPicPr>
                <p:cNvPr id="35" name="Grafik 3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9397" y="4392423"/>
                  <a:ext cx="469343" cy="1208354"/>
                </a:xfrm>
                <a:prstGeom prst="rect">
                  <a:avLst/>
                </a:prstGeom>
              </p:spPr>
            </p:pic>
            <p:sp>
              <p:nvSpPr>
                <p:cNvPr id="36" name="Textfeld 35"/>
                <p:cNvSpPr txBox="1"/>
                <p:nvPr/>
              </p:nvSpPr>
              <p:spPr>
                <a:xfrm>
                  <a:off x="4838679" y="5536528"/>
                  <a:ext cx="1176925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38AC9A"/>
                      </a:solidFill>
                    </a:rPr>
                    <a:t>Precision</a:t>
                  </a:r>
                  <a:endParaRPr lang="en-US" sz="2000" b="1" dirty="0">
                    <a:solidFill>
                      <a:srgbClr val="38AC9A"/>
                    </a:solidFill>
                  </a:endParaRPr>
                </a:p>
                <a:p>
                  <a:pPr algn="ctr"/>
                  <a:r>
                    <a:rPr lang="en-US" sz="2000" b="1" dirty="0">
                      <a:solidFill>
                        <a:srgbClr val="38AC9A"/>
                      </a:solidFill>
                    </a:rPr>
                    <a:t>Medicine</a:t>
                  </a: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8733147" y="3774201"/>
                <a:ext cx="2224577" cy="2190763"/>
                <a:chOff x="11955879" y="3295943"/>
                <a:chExt cx="2224577" cy="2190763"/>
              </a:xfrm>
            </p:grpSpPr>
            <p:sp>
              <p:nvSpPr>
                <p:cNvPr id="32" name="Ellipse 31"/>
                <p:cNvSpPr/>
                <p:nvPr/>
              </p:nvSpPr>
              <p:spPr>
                <a:xfrm>
                  <a:off x="11955879" y="3295943"/>
                  <a:ext cx="2224577" cy="2190763"/>
                </a:xfrm>
                <a:prstGeom prst="ellipse">
                  <a:avLst/>
                </a:prstGeom>
                <a:solidFill>
                  <a:srgbClr val="38AC9A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Textfeld 32"/>
                <p:cNvSpPr txBox="1"/>
                <p:nvPr/>
              </p:nvSpPr>
              <p:spPr>
                <a:xfrm>
                  <a:off x="12073939" y="4630419"/>
                  <a:ext cx="19884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Successful clinical application</a:t>
                  </a:r>
                </a:p>
              </p:txBody>
            </p:sp>
            <p:pic>
              <p:nvPicPr>
                <p:cNvPr id="34" name="Picture 4" descr="Infusion - Free healthcare and medical icons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03827" y="3614074"/>
                  <a:ext cx="963892" cy="963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Grafik 5">
                <a:extLst>
                  <a:ext uri="{FF2B5EF4-FFF2-40B4-BE49-F238E27FC236}">
                    <a16:creationId xmlns:a16="http://schemas.microsoft.com/office/drawing/2014/main" id="{E80A5DB8-CF86-4457-A4E5-497DFA572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0700" y="2912039"/>
                <a:ext cx="4091272" cy="1073190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8902485" y="940845"/>
                <a:ext cx="2224577" cy="2190763"/>
                <a:chOff x="11973484" y="-442553"/>
                <a:chExt cx="2224577" cy="2190763"/>
              </a:xfrm>
            </p:grpSpPr>
            <p:sp>
              <p:nvSpPr>
                <p:cNvPr id="29" name="Ellipse 28"/>
                <p:cNvSpPr/>
                <p:nvPr/>
              </p:nvSpPr>
              <p:spPr>
                <a:xfrm>
                  <a:off x="11973484" y="-442553"/>
                  <a:ext cx="2224577" cy="2190763"/>
                </a:xfrm>
                <a:prstGeom prst="ellipse">
                  <a:avLst/>
                </a:prstGeom>
                <a:solidFill>
                  <a:srgbClr val="38AC9A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12226651" y="707239"/>
                  <a:ext cx="171824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Automation for large scale pro-</a:t>
                  </a:r>
                  <a:r>
                    <a:rPr lang="en-US" b="1" dirty="0" err="1"/>
                    <a:t>duction</a:t>
                  </a:r>
                  <a:r>
                    <a:rPr lang="en-US" b="1" dirty="0"/>
                    <a:t> </a:t>
                  </a:r>
                </a:p>
              </p:txBody>
            </p:sp>
            <p:pic>
              <p:nvPicPr>
                <p:cNvPr id="31" name="Picture 6" descr="Automation - Free business icons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28541" y="-276303"/>
                  <a:ext cx="1037989" cy="10379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6" name="Gruppieren 15"/>
              <p:cNvGrpSpPr/>
              <p:nvPr/>
            </p:nvGrpSpPr>
            <p:grpSpPr>
              <a:xfrm>
                <a:off x="6195339" y="411092"/>
                <a:ext cx="2224577" cy="2190763"/>
                <a:chOff x="8100246" y="-1753398"/>
                <a:chExt cx="2224577" cy="2190763"/>
              </a:xfrm>
            </p:grpSpPr>
            <p:sp>
              <p:nvSpPr>
                <p:cNvPr id="26" name="Ellipse 25"/>
                <p:cNvSpPr/>
                <p:nvPr/>
              </p:nvSpPr>
              <p:spPr>
                <a:xfrm>
                  <a:off x="8100246" y="-1753398"/>
                  <a:ext cx="2224577" cy="2190763"/>
                </a:xfrm>
                <a:prstGeom prst="ellipse">
                  <a:avLst/>
                </a:prstGeom>
                <a:solidFill>
                  <a:srgbClr val="38AC9A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Rechteck 26"/>
                <p:cNvSpPr/>
                <p:nvPr/>
              </p:nvSpPr>
              <p:spPr>
                <a:xfrm>
                  <a:off x="8377883" y="-668223"/>
                  <a:ext cx="168672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 smtClean="0"/>
                    <a:t>Investments </a:t>
                  </a:r>
                  <a:r>
                    <a:rPr lang="en-US" b="1" dirty="0"/>
                    <a:t>and </a:t>
                  </a:r>
                  <a:r>
                    <a:rPr lang="en-US" b="1" dirty="0" smtClean="0"/>
                    <a:t>industry sector growth</a:t>
                  </a:r>
                  <a:endParaRPr lang="en-US" b="1" dirty="0"/>
                </a:p>
              </p:txBody>
            </p:sp>
            <p:pic>
              <p:nvPicPr>
                <p:cNvPr id="28" name="Picture 6" descr="Industrial - Free industry icons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17390" y="-1569027"/>
                  <a:ext cx="940555" cy="9405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7" name="Gruppieren 16"/>
              <p:cNvGrpSpPr/>
              <p:nvPr/>
            </p:nvGrpSpPr>
            <p:grpSpPr>
              <a:xfrm>
                <a:off x="3516234" y="763520"/>
                <a:ext cx="2224577" cy="2190763"/>
                <a:chOff x="4456520" y="-1670885"/>
                <a:chExt cx="2224577" cy="2190763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4456520" y="-1670885"/>
                  <a:ext cx="2224577" cy="2190763"/>
                </a:xfrm>
                <a:prstGeom prst="ellipse">
                  <a:avLst/>
                </a:prstGeom>
                <a:solidFill>
                  <a:srgbClr val="38AC9A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23" name="Gruppieren 22"/>
                <p:cNvGrpSpPr/>
                <p:nvPr/>
              </p:nvGrpSpPr>
              <p:grpSpPr>
                <a:xfrm>
                  <a:off x="4639175" y="-1539666"/>
                  <a:ext cx="1927731" cy="1871666"/>
                  <a:chOff x="4639175" y="-1539666"/>
                  <a:chExt cx="1927731" cy="1871666"/>
                </a:xfrm>
              </p:grpSpPr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4639175" y="-591330"/>
                    <a:ext cx="1927731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R&amp;D projects to improve cell &amp; gene therapy</a:t>
                    </a:r>
                  </a:p>
                </p:txBody>
              </p:sp>
              <p:pic>
                <p:nvPicPr>
                  <p:cNvPr id="25" name="Picture 4" descr="Microscope - Free medical icons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92118" y="-1539666"/>
                    <a:ext cx="953380" cy="9533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" name="Gruppieren 17"/>
              <p:cNvGrpSpPr/>
              <p:nvPr/>
            </p:nvGrpSpPr>
            <p:grpSpPr>
              <a:xfrm>
                <a:off x="3556377" y="3666284"/>
                <a:ext cx="2224577" cy="2190763"/>
                <a:chOff x="762343" y="1865987"/>
                <a:chExt cx="2224577" cy="2190763"/>
              </a:xfrm>
            </p:grpSpPr>
            <p:sp>
              <p:nvSpPr>
                <p:cNvPr id="19" name="Ellipse 18"/>
                <p:cNvSpPr/>
                <p:nvPr/>
              </p:nvSpPr>
              <p:spPr>
                <a:xfrm>
                  <a:off x="762343" y="1865987"/>
                  <a:ext cx="2224577" cy="2190763"/>
                </a:xfrm>
                <a:prstGeom prst="ellipse">
                  <a:avLst/>
                </a:prstGeom>
                <a:solidFill>
                  <a:srgbClr val="38AC9A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" name="Textfeld 19"/>
                <p:cNvSpPr txBox="1"/>
                <p:nvPr/>
              </p:nvSpPr>
              <p:spPr>
                <a:xfrm>
                  <a:off x="1061504" y="3020375"/>
                  <a:ext cx="165281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Clinical need         for advanced therapies  </a:t>
                  </a:r>
                </a:p>
              </p:txBody>
            </p:sp>
            <p:pic>
              <p:nvPicPr>
                <p:cNvPr id="21" name="Picture 2" descr="Hospital Bed Icon #186469 - Free Icons Library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9442" y="1966265"/>
                  <a:ext cx="1112226" cy="11122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6709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56486" y="3648134"/>
            <a:ext cx="5234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 questions and further information please contact: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info@saxocell.de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9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5">
            <a:extLst>
              <a:ext uri="{FF2B5EF4-FFF2-40B4-BE49-F238E27FC236}">
                <a16:creationId xmlns:a16="http://schemas.microsoft.com/office/drawing/2014/main" id="{4B86EC04-0476-49DB-AC95-539D8BB5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53964"/>
            <a:ext cx="7385322" cy="9192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</a:t>
            </a:r>
          </a:p>
        </p:txBody>
      </p:sp>
      <p:sp>
        <p:nvSpPr>
          <p:cNvPr id="41" name="Textfeld 2">
            <a:extLst>
              <a:ext uri="{FF2B5EF4-FFF2-40B4-BE49-F238E27FC236}">
                <a16:creationId xmlns:a16="http://schemas.microsoft.com/office/drawing/2014/main" id="{645DF6EA-BC38-4424-AE82-D0E2E378A147}"/>
              </a:ext>
            </a:extLst>
          </p:cNvPr>
          <p:cNvSpPr txBox="1"/>
          <p:nvPr/>
        </p:nvSpPr>
        <p:spPr>
          <a:xfrm>
            <a:off x="739775" y="1649011"/>
            <a:ext cx="5809405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1" dirty="0">
                <a:solidFill>
                  <a:srgbClr val="38AC9A"/>
                </a:solidFill>
              </a:rPr>
              <a:t>Development of novel gene and cell </a:t>
            </a:r>
            <a:r>
              <a:rPr lang="en-US" sz="2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therapeutics i.e. "living drugs“</a:t>
            </a:r>
          </a:p>
          <a:p>
            <a:pPr algn="just">
              <a:lnSpc>
                <a:spcPts val="2800"/>
              </a:lnSpc>
            </a:pPr>
            <a:endParaRPr lang="de-DE" sz="2000" b="1" dirty="0">
              <a:solidFill>
                <a:srgbClr val="38AC9A"/>
              </a:solidFill>
            </a:endParaRPr>
          </a:p>
          <a:p>
            <a:pPr marL="342900" indent="-34290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therapeutics from multiple donors in larger batches at a lower price in automation</a:t>
            </a:r>
          </a:p>
          <a:p>
            <a:pPr algn="just">
              <a:lnSpc>
                <a:spcPts val="28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technologies developed with local company partners and represent incentive for investors and industrial partners to get involved in the cluster region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800"/>
              </a:lnSpc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algn="just">
              <a:lnSpc>
                <a:spcPts val="28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Saxonian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science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and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industry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for effective, affordable, safe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cell therapy to cure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and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prevent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disease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globally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7051965" y="1495856"/>
            <a:ext cx="4871805" cy="5233247"/>
            <a:chOff x="3517087" y="918148"/>
            <a:chExt cx="5566500" cy="5929341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4300746" y="1220131"/>
              <a:ext cx="3893953" cy="5165942"/>
              <a:chOff x="2168765" y="1200329"/>
              <a:chExt cx="7122501" cy="5165942"/>
            </a:xfrm>
          </p:grpSpPr>
          <p:grpSp>
            <p:nvGrpSpPr>
              <p:cNvPr id="69" name="Gruppieren 68"/>
              <p:cNvGrpSpPr/>
              <p:nvPr/>
            </p:nvGrpSpPr>
            <p:grpSpPr>
              <a:xfrm>
                <a:off x="2168765" y="1200329"/>
                <a:ext cx="7122501" cy="5165942"/>
                <a:chOff x="3093444" y="1357494"/>
                <a:chExt cx="7122501" cy="4938445"/>
              </a:xfrm>
            </p:grpSpPr>
            <p:sp>
              <p:nvSpPr>
                <p:cNvPr id="71" name="Nach rechts gekrümmter Pfeil 70"/>
                <p:cNvSpPr/>
                <p:nvPr/>
              </p:nvSpPr>
              <p:spPr>
                <a:xfrm>
                  <a:off x="3093444" y="1357571"/>
                  <a:ext cx="3892529" cy="4938368"/>
                </a:xfrm>
                <a:prstGeom prst="curvedRightArrow">
                  <a:avLst>
                    <a:gd name="adj1" fmla="val 27781"/>
                    <a:gd name="adj2" fmla="val 50000"/>
                    <a:gd name="adj3" fmla="val 25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5923851" y="5025309"/>
                  <a:ext cx="1072556" cy="127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3" name="Nach links gekrümmter Pfeil 72"/>
                <p:cNvSpPr/>
                <p:nvPr/>
              </p:nvSpPr>
              <p:spPr>
                <a:xfrm>
                  <a:off x="7005084" y="1357494"/>
                  <a:ext cx="3210861" cy="4771108"/>
                </a:xfrm>
                <a:prstGeom prst="curvedLeftArrow">
                  <a:avLst>
                    <a:gd name="adj1" fmla="val 34348"/>
                    <a:gd name="adj2" fmla="val 63439"/>
                    <a:gd name="adj3" fmla="val 322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0" name="Rechteck 69"/>
              <p:cNvSpPr/>
              <p:nvPr/>
            </p:nvSpPr>
            <p:spPr>
              <a:xfrm>
                <a:off x="5600983" y="5361639"/>
                <a:ext cx="175553" cy="1706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>
              <a:off x="3954530" y="4036980"/>
              <a:ext cx="1756880" cy="1716644"/>
              <a:chOff x="2387795" y="4040258"/>
              <a:chExt cx="1756880" cy="1716644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387795" y="4040258"/>
                <a:ext cx="1756880" cy="1697808"/>
              </a:xfrm>
              <a:prstGeom prst="ellipse">
                <a:avLst/>
              </a:prstGeom>
              <a:solidFill>
                <a:srgbClr val="38AC9A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2435183" y="4919985"/>
                <a:ext cx="1670917" cy="83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Clinical need         for advanced CGTs</a:t>
                </a:r>
              </a:p>
            </p:txBody>
          </p:sp>
          <p:pic>
            <p:nvPicPr>
              <p:cNvPr id="68" name="Picture 2" descr="Hospital Bed Icon #186469 - Free Icons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6045" y="4131669"/>
                <a:ext cx="819802" cy="81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uppieren 44"/>
            <p:cNvGrpSpPr/>
            <p:nvPr/>
          </p:nvGrpSpPr>
          <p:grpSpPr>
            <a:xfrm>
              <a:off x="3517087" y="1644244"/>
              <a:ext cx="1756880" cy="1697808"/>
              <a:chOff x="1509355" y="1533586"/>
              <a:chExt cx="1756880" cy="1697808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1509355" y="1533586"/>
                <a:ext cx="1756880" cy="1697808"/>
              </a:xfrm>
              <a:prstGeom prst="ellipse">
                <a:avLst/>
              </a:prstGeom>
              <a:solidFill>
                <a:srgbClr val="38AC9A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1602352" y="2461747"/>
                <a:ext cx="1601872" cy="592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R&amp;D projects to improve CGT</a:t>
                </a:r>
              </a:p>
            </p:txBody>
          </p:sp>
          <p:pic>
            <p:nvPicPr>
              <p:cNvPr id="65" name="Picture 4" descr="Microscope - Free medical icon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2300" y="1638077"/>
                <a:ext cx="797936" cy="797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uppieren 45"/>
            <p:cNvGrpSpPr/>
            <p:nvPr/>
          </p:nvGrpSpPr>
          <p:grpSpPr>
            <a:xfrm>
              <a:off x="5383469" y="918148"/>
              <a:ext cx="1756880" cy="1697808"/>
              <a:chOff x="3450006" y="588654"/>
              <a:chExt cx="1756880" cy="1697808"/>
            </a:xfrm>
          </p:grpSpPr>
          <p:sp>
            <p:nvSpPr>
              <p:cNvPr id="60" name="Ellipse 59"/>
              <p:cNvSpPr/>
              <p:nvPr/>
            </p:nvSpPr>
            <p:spPr>
              <a:xfrm>
                <a:off x="3450006" y="588654"/>
                <a:ext cx="1756880" cy="1697808"/>
              </a:xfrm>
              <a:prstGeom prst="ellipse">
                <a:avLst/>
              </a:prstGeom>
              <a:solidFill>
                <a:srgbClr val="38AC9A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3562052" y="1292642"/>
                <a:ext cx="1555856" cy="836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/>
                  <a:t>Investments and industry sector growth</a:t>
                </a:r>
                <a:endParaRPr lang="en-US" sz="1400" b="1" dirty="0"/>
              </a:p>
            </p:txBody>
          </p:sp>
          <p:pic>
            <p:nvPicPr>
              <p:cNvPr id="62" name="Picture 6" descr="Industrial - Free industry icon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2945" y="683936"/>
                <a:ext cx="686661" cy="686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uppieren 46"/>
            <p:cNvGrpSpPr/>
            <p:nvPr/>
          </p:nvGrpSpPr>
          <p:grpSpPr>
            <a:xfrm>
              <a:off x="7164135" y="3968512"/>
              <a:ext cx="1756880" cy="1697808"/>
              <a:chOff x="7605386" y="1371229"/>
              <a:chExt cx="1756880" cy="1697808"/>
            </a:xfrm>
          </p:grpSpPr>
          <p:sp>
            <p:nvSpPr>
              <p:cNvPr id="57" name="Ellipse 56"/>
              <p:cNvSpPr/>
              <p:nvPr/>
            </p:nvSpPr>
            <p:spPr>
              <a:xfrm>
                <a:off x="7605386" y="1371229"/>
                <a:ext cx="1756880" cy="1697808"/>
              </a:xfrm>
              <a:prstGeom prst="ellipse">
                <a:avLst/>
              </a:prstGeom>
              <a:solidFill>
                <a:srgbClr val="38AC9A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7721422" y="2213956"/>
                <a:ext cx="1488261" cy="836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Successful clinical </a:t>
                </a:r>
                <a:r>
                  <a:rPr lang="en-US" sz="1400" b="1" dirty="0" err="1"/>
                  <a:t>appli</a:t>
                </a:r>
                <a:r>
                  <a:rPr lang="en-US" sz="1400" b="1" dirty="0"/>
                  <a:t>-cation</a:t>
                </a:r>
              </a:p>
            </p:txBody>
          </p:sp>
          <p:pic>
            <p:nvPicPr>
              <p:cNvPr id="59" name="Picture 4" descr="Infusion - Free healthcare and medical icon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6073" y="1504303"/>
                <a:ext cx="737949" cy="737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uppieren 47"/>
            <p:cNvGrpSpPr/>
            <p:nvPr/>
          </p:nvGrpSpPr>
          <p:grpSpPr>
            <a:xfrm>
              <a:off x="7326707" y="1662071"/>
              <a:ext cx="1756880" cy="1697808"/>
              <a:chOff x="4404344" y="554847"/>
              <a:chExt cx="1756880" cy="1697808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4404344" y="554847"/>
                <a:ext cx="1756880" cy="1697808"/>
              </a:xfrm>
              <a:prstGeom prst="ellipse">
                <a:avLst/>
              </a:prstGeom>
              <a:solidFill>
                <a:srgbClr val="38AC9A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4441328" y="1383301"/>
                <a:ext cx="17182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Automation for large scale pro-</a:t>
                </a:r>
                <a:r>
                  <a:rPr lang="en-US" sz="1400" b="1" dirty="0" err="1"/>
                  <a:t>duction</a:t>
                </a:r>
                <a:r>
                  <a:rPr lang="en-US" sz="1400" b="1" dirty="0"/>
                  <a:t> </a:t>
                </a:r>
              </a:p>
            </p:txBody>
          </p:sp>
          <p:pic>
            <p:nvPicPr>
              <p:cNvPr id="56" name="Picture 6" descr="Automation - Free business icon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533" y="686663"/>
                <a:ext cx="792669" cy="792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9" name="Grafik 5">
              <a:extLst>
                <a:ext uri="{FF2B5EF4-FFF2-40B4-BE49-F238E27FC236}">
                  <a16:creationId xmlns:a16="http://schemas.microsoft.com/office/drawing/2014/main" id="{E80A5DB8-CF86-4457-A4E5-497DFA572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421" y="3247390"/>
              <a:ext cx="3168483" cy="831131"/>
            </a:xfrm>
            <a:prstGeom prst="rect">
              <a:avLst/>
            </a:prstGeom>
          </p:spPr>
        </p:pic>
        <p:sp>
          <p:nvSpPr>
            <p:cNvPr id="50" name="Rechteck 49"/>
            <p:cNvSpPr/>
            <p:nvPr/>
          </p:nvSpPr>
          <p:spPr>
            <a:xfrm>
              <a:off x="6291356" y="5734788"/>
              <a:ext cx="228323" cy="27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489123" y="4901340"/>
              <a:ext cx="1344748" cy="1946149"/>
              <a:chOff x="4754767" y="4392423"/>
              <a:chExt cx="1344748" cy="1946149"/>
            </a:xfrm>
          </p:grpSpPr>
          <p:pic>
            <p:nvPicPr>
              <p:cNvPr id="52" name="Grafik 5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9397" y="4392423"/>
                <a:ext cx="469343" cy="1208354"/>
              </a:xfrm>
              <a:prstGeom prst="rect">
                <a:avLst/>
              </a:prstGeom>
            </p:spPr>
          </p:pic>
          <p:sp>
            <p:nvSpPr>
              <p:cNvPr id="53" name="Textfeld 52"/>
              <p:cNvSpPr txBox="1"/>
              <p:nvPr/>
            </p:nvSpPr>
            <p:spPr>
              <a:xfrm>
                <a:off x="4754767" y="5536528"/>
                <a:ext cx="1344748" cy="80204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38AC9A"/>
                    </a:solidFill>
                  </a:rPr>
                  <a:t>Precision</a:t>
                </a:r>
                <a:endParaRPr lang="en-US" sz="2000" b="1" dirty="0">
                  <a:solidFill>
                    <a:srgbClr val="38AC9A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rgbClr val="38AC9A"/>
                    </a:solidFill>
                  </a:rPr>
                  <a:t>Medicine</a:t>
                </a:r>
              </a:p>
            </p:txBody>
          </p:sp>
        </p:grpSp>
      </p:grpSp>
      <p:sp>
        <p:nvSpPr>
          <p:cNvPr id="74" name="Rechteck 73"/>
          <p:cNvSpPr/>
          <p:nvPr/>
        </p:nvSpPr>
        <p:spPr bwMode="auto">
          <a:xfrm>
            <a:off x="739774" y="6455224"/>
            <a:ext cx="10255183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CGT: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Gene Therapy		R&amp;D: Research and Development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2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/>
          <p:nvPr/>
        </p:nvSpPr>
        <p:spPr bwMode="auto">
          <a:xfrm>
            <a:off x="739775" y="1605972"/>
            <a:ext cx="792345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chemeClr val="accent6"/>
              </a:buClr>
              <a:defRPr/>
            </a:pPr>
            <a:r>
              <a:rPr lang="en-GB" sz="2000" b="1" dirty="0">
                <a:solidFill>
                  <a:srgbClr val="38AC9A"/>
                </a:solidFill>
              </a:rPr>
              <a:t>Selection of previous successes in the field of cell and gene therapy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Cure for monogenetic diseases, e.g. immunodeficiencies: our CGD study (D-CH)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 correction in stem cells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Worldwide good results in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leukemias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lymphomas with CAR-T cells: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50,000 patients; 3 approved compounds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Universal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UniCAR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 cells (Saxony) - AML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100" dirty="0"/>
              <a:t> 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pPr>
            <a:endParaRPr lang="en-GB" sz="100" dirty="0"/>
          </a:p>
          <a:p>
            <a:pPr lvl="0">
              <a:spcAft>
                <a:spcPts val="600"/>
              </a:spcAft>
              <a:buClr>
                <a:schemeClr val="accent6"/>
              </a:buClr>
              <a:defRPr/>
            </a:pPr>
            <a:r>
              <a:rPr lang="en-GB" sz="2000" b="1" dirty="0">
                <a:solidFill>
                  <a:srgbClr val="38AC9A"/>
                </a:solidFill>
              </a:rPr>
              <a:t>Current challenges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range of application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Long-term product safety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Cost- and time-intensive manufacturing processes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Closing the translational gap - transfer to patient treatment 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Germany: &lt; 10% of all worldwide clinical trials</a:t>
            </a:r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739775" y="0"/>
            <a:ext cx="7385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 - The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739774" y="6455224"/>
            <a:ext cx="10255183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CGD: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Chronic Granulomatous Disease	AML: Acute Myeloid Leukemia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8282259" y="2606046"/>
            <a:ext cx="3369270" cy="3583970"/>
            <a:chOff x="8395382" y="2606046"/>
            <a:chExt cx="3369270" cy="358397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382" y="2606046"/>
              <a:ext cx="3275002" cy="324800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 bwMode="auto">
            <a:xfrm>
              <a:off x="8395382" y="5894550"/>
              <a:ext cx="3369270" cy="29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[Gene Therapy Products –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BioProcess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International]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93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9"/>
          <p:cNvSpPr>
            <a:spLocks/>
          </p:cNvSpPr>
          <p:nvPr/>
        </p:nvSpPr>
        <p:spPr bwMode="auto">
          <a:xfrm>
            <a:off x="739774" y="2974236"/>
            <a:ext cx="65094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buClr>
                <a:schemeClr val="accent6"/>
              </a:buClr>
              <a:defRPr/>
            </a:pPr>
            <a:r>
              <a:rPr lang="en-US" sz="2000" b="1" kern="0" dirty="0">
                <a:solidFill>
                  <a:srgbClr val="38AC9A"/>
                </a:solidFill>
                <a:cs typeface="Arial"/>
              </a:rPr>
              <a:t>Saxony as Europe's hub for ATMPs :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Combination of innovative technologies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Voice for science, economy and politics 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Cost reduction (e.g. automated manufacturing / AI)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Growth model: successful transfer to the economy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739774" y="6455224"/>
            <a:ext cx="10255183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ATMP: Advanced Therapy Medicinal Product	AI: Artificial Intelligence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CCD0575-5485-42F9-B8A5-FF2290251432}"/>
              </a:ext>
            </a:extLst>
          </p:cNvPr>
          <p:cNvSpPr/>
          <p:nvPr/>
        </p:nvSpPr>
        <p:spPr bwMode="auto">
          <a:xfrm>
            <a:off x="739774" y="1728878"/>
            <a:ext cx="7924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buClr>
                <a:srgbClr val="70AD47">
                  <a:lumMod val="75000"/>
                </a:srgbClr>
              </a:buClr>
              <a:defRPr/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Affordable, safe treatment of patients suffering from untreatable diseases with cell and gene therapeutics (ATMPs)</a:t>
            </a:r>
            <a:endParaRPr lang="de-DE" sz="2000" b="1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739774" y="0"/>
            <a:ext cx="7772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uture</a:t>
            </a:r>
            <a:endParaRPr lang="en-US" sz="4000" b="1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7249212" y="2390158"/>
            <a:ext cx="4401913" cy="3540290"/>
            <a:chOff x="7249212" y="2649726"/>
            <a:chExt cx="4401913" cy="354029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212" y="2649726"/>
              <a:ext cx="4366777" cy="3275083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 bwMode="auto">
            <a:xfrm>
              <a:off x="9495733" y="5894550"/>
              <a:ext cx="2155392" cy="29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[Cell and Gene Therapy -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Lonza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21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6"/>
          <p:cNvSpPr>
            <a:spLocks/>
          </p:cNvSpPr>
          <p:nvPr/>
        </p:nvSpPr>
        <p:spPr bwMode="auto">
          <a:xfrm>
            <a:off x="739773" y="1592391"/>
            <a:ext cx="638689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accent6"/>
              </a:buClr>
              <a:defRPr/>
            </a:pPr>
            <a:r>
              <a:rPr lang="en-US" sz="2000" b="1" dirty="0" smtClean="0">
                <a:solidFill>
                  <a:srgbClr val="38AC9A"/>
                </a:solidFill>
              </a:rPr>
              <a:t>Saxony</a:t>
            </a:r>
            <a:r>
              <a:rPr lang="de-DE" sz="2000" b="1" dirty="0" smtClean="0">
                <a:solidFill>
                  <a:srgbClr val="38AC9A"/>
                </a:solidFill>
              </a:rPr>
              <a:t> </a:t>
            </a:r>
            <a:r>
              <a:rPr lang="de-DE" sz="2000" b="1" dirty="0">
                <a:solidFill>
                  <a:srgbClr val="38AC9A"/>
                </a:solidFill>
              </a:rPr>
              <a:t>– </a:t>
            </a:r>
            <a:r>
              <a:rPr lang="en-US" sz="2000" b="1" dirty="0">
                <a:solidFill>
                  <a:srgbClr val="38AC9A"/>
                </a:solidFill>
              </a:rPr>
              <a:t>the region with a future</a:t>
            </a:r>
            <a:endParaRPr lang="de-DE" sz="2000" b="1" dirty="0">
              <a:solidFill>
                <a:srgbClr val="38AC9A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Innovation region (successful transformation since 1990)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education (scientists/doctors/professionals)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Broad established network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cooperation mentality - extensive synergies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Business-friendly environment: competitive, low costs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 well developed infrastructure (e.g. DHL Express Global Hub)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70AD47">
                  <a:lumMod val="75000"/>
                </a:srgbClr>
              </a:buClr>
              <a:defRPr/>
            </a:pPr>
            <a:r>
              <a:rPr lang="en-US" sz="2000" b="1" dirty="0" smtClean="0">
                <a:solidFill>
                  <a:srgbClr val="38AC9A"/>
                </a:solidFill>
              </a:rPr>
              <a:t>Clusters4Future </a:t>
            </a:r>
            <a:r>
              <a:rPr lang="en-US" sz="2000" b="1" dirty="0">
                <a:solidFill>
                  <a:srgbClr val="38AC9A"/>
                </a:solidFill>
              </a:rPr>
              <a:t>as an accelerator of R&amp;D activities and the transfer culture</a:t>
            </a:r>
            <a:endParaRPr lang="de-DE" sz="2000" dirty="0">
              <a:solidFill>
                <a:srgbClr val="38AC9A"/>
              </a:solidFill>
            </a:endParaRPr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739773" y="0"/>
            <a:ext cx="8743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+mn-lt"/>
              </a:rPr>
              <a:t>Saxony - </a:t>
            </a:r>
            <a:r>
              <a:rPr lang="en-US" sz="4000" b="1" dirty="0" smtClean="0">
                <a:solidFill>
                  <a:srgbClr val="38AC9A"/>
                </a:solidFill>
                <a:latin typeface="+mn-lt"/>
              </a:rPr>
              <a:t>An </a:t>
            </a:r>
            <a:r>
              <a:rPr lang="en-US" sz="4000" b="1" dirty="0">
                <a:solidFill>
                  <a:srgbClr val="38AC9A"/>
                </a:solidFill>
                <a:latin typeface="+mn-lt"/>
              </a:rPr>
              <a:t>I</a:t>
            </a:r>
            <a:r>
              <a:rPr lang="en-US" sz="4000" b="1" dirty="0" smtClean="0">
                <a:solidFill>
                  <a:srgbClr val="38AC9A"/>
                </a:solidFill>
                <a:latin typeface="+mn-lt"/>
              </a:rPr>
              <a:t>nnovation </a:t>
            </a:r>
            <a:r>
              <a:rPr lang="en-US" sz="4000" b="1" dirty="0">
                <a:solidFill>
                  <a:srgbClr val="38AC9A"/>
                </a:solidFill>
                <a:latin typeface="+mn-lt"/>
              </a:rPr>
              <a:t>&amp; </a:t>
            </a:r>
            <a:r>
              <a:rPr lang="en-US" sz="4000" b="1" dirty="0" smtClean="0">
                <a:solidFill>
                  <a:srgbClr val="38AC9A"/>
                </a:solidFill>
                <a:latin typeface="+mn-lt"/>
              </a:rPr>
              <a:t>Transfer </a:t>
            </a:r>
            <a:r>
              <a:rPr lang="en-US" sz="4000" b="1" dirty="0">
                <a:solidFill>
                  <a:srgbClr val="38AC9A"/>
                </a:solidFill>
                <a:latin typeface="+mn-lt"/>
              </a:rPr>
              <a:t>H</a:t>
            </a:r>
            <a:r>
              <a:rPr lang="en-US" sz="4000" b="1" dirty="0" smtClean="0">
                <a:solidFill>
                  <a:srgbClr val="38AC9A"/>
                </a:solidFill>
                <a:latin typeface="+mn-lt"/>
              </a:rPr>
              <a:t>ub</a:t>
            </a:r>
            <a:endParaRPr lang="en-US" sz="4000" b="1" dirty="0">
              <a:solidFill>
                <a:srgbClr val="38AC9A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69" y="4916548"/>
            <a:ext cx="4707118" cy="1623956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7913429" y="2231462"/>
            <a:ext cx="3382078" cy="2111303"/>
            <a:chOff x="7734319" y="2259742"/>
            <a:chExt cx="3382078" cy="2111303"/>
          </a:xfrm>
        </p:grpSpPr>
        <p:sp>
          <p:nvSpPr>
            <p:cNvPr id="8" name="Freeform: Shape 72">
              <a:extLst>
                <a:ext uri="{FF2B5EF4-FFF2-40B4-BE49-F238E27FC236}">
                  <a16:creationId xmlns:a16="http://schemas.microsoft.com/office/drawing/2014/main" id="{1876DEAE-C73F-498F-BF1E-A55D37447C06}"/>
                </a:ext>
              </a:extLst>
            </p:cNvPr>
            <p:cNvSpPr/>
            <p:nvPr/>
          </p:nvSpPr>
          <p:spPr>
            <a:xfrm>
              <a:off x="8143677" y="2259742"/>
              <a:ext cx="2876504" cy="2111303"/>
            </a:xfrm>
            <a:custGeom>
              <a:avLst/>
              <a:gdLst>
                <a:gd name="connsiteX0" fmla="*/ 333711 w 2876504"/>
                <a:gd name="connsiteY0" fmla="*/ 163414 h 2111303"/>
                <a:gd name="connsiteX1" fmla="*/ 460232 w 2876504"/>
                <a:gd name="connsiteY1" fmla="*/ 134659 h 2111303"/>
                <a:gd name="connsiteX2" fmla="*/ 534994 w 2876504"/>
                <a:gd name="connsiteY2" fmla="*/ 100153 h 2111303"/>
                <a:gd name="connsiteX3" fmla="*/ 609756 w 2876504"/>
                <a:gd name="connsiteY3" fmla="*/ 100153 h 2111303"/>
                <a:gd name="connsiteX4" fmla="*/ 707522 w 2876504"/>
                <a:gd name="connsiteY4" fmla="*/ 42644 h 2111303"/>
                <a:gd name="connsiteX5" fmla="*/ 736277 w 2876504"/>
                <a:gd name="connsiteY5" fmla="*/ 19640 h 2111303"/>
                <a:gd name="connsiteX6" fmla="*/ 822541 w 2876504"/>
                <a:gd name="connsiteY6" fmla="*/ 19640 h 2111303"/>
                <a:gd name="connsiteX7" fmla="*/ 897304 w 2876504"/>
                <a:gd name="connsiteY7" fmla="*/ 2387 h 2111303"/>
                <a:gd name="connsiteX8" fmla="*/ 943311 w 2876504"/>
                <a:gd name="connsiteY8" fmla="*/ 19640 h 2111303"/>
                <a:gd name="connsiteX9" fmla="*/ 1000821 w 2876504"/>
                <a:gd name="connsiteY9" fmla="*/ 2387 h 2111303"/>
                <a:gd name="connsiteX10" fmla="*/ 1133092 w 2876504"/>
                <a:gd name="connsiteY10" fmla="*/ 82900 h 2111303"/>
                <a:gd name="connsiteX11" fmla="*/ 1202104 w 2876504"/>
                <a:gd name="connsiteY11" fmla="*/ 157663 h 2111303"/>
                <a:gd name="connsiteX12" fmla="*/ 1225107 w 2876504"/>
                <a:gd name="connsiteY12" fmla="*/ 232425 h 2111303"/>
                <a:gd name="connsiteX13" fmla="*/ 1225107 w 2876504"/>
                <a:gd name="connsiteY13" fmla="*/ 335942 h 2111303"/>
                <a:gd name="connsiteX14" fmla="*/ 1248111 w 2876504"/>
                <a:gd name="connsiteY14" fmla="*/ 370448 h 2111303"/>
                <a:gd name="connsiteX15" fmla="*/ 1305621 w 2876504"/>
                <a:gd name="connsiteY15" fmla="*/ 301436 h 2111303"/>
                <a:gd name="connsiteX16" fmla="*/ 1357379 w 2876504"/>
                <a:gd name="connsiteY16" fmla="*/ 289934 h 2111303"/>
                <a:gd name="connsiteX17" fmla="*/ 1414888 w 2876504"/>
                <a:gd name="connsiteY17" fmla="*/ 295685 h 2111303"/>
                <a:gd name="connsiteX18" fmla="*/ 1547160 w 2876504"/>
                <a:gd name="connsiteY18" fmla="*/ 364697 h 2111303"/>
                <a:gd name="connsiteX19" fmla="*/ 1708187 w 2876504"/>
                <a:gd name="connsiteY19" fmla="*/ 370448 h 2111303"/>
                <a:gd name="connsiteX20" fmla="*/ 1851960 w 2876504"/>
                <a:gd name="connsiteY20" fmla="*/ 341693 h 2111303"/>
                <a:gd name="connsiteX21" fmla="*/ 1892217 w 2876504"/>
                <a:gd name="connsiteY21" fmla="*/ 335942 h 2111303"/>
                <a:gd name="connsiteX22" fmla="*/ 1955477 w 2876504"/>
                <a:gd name="connsiteY22" fmla="*/ 180666 h 2111303"/>
                <a:gd name="connsiteX23" fmla="*/ 1978481 w 2876504"/>
                <a:gd name="connsiteY23" fmla="*/ 128908 h 2111303"/>
                <a:gd name="connsiteX24" fmla="*/ 2064745 w 2876504"/>
                <a:gd name="connsiteY24" fmla="*/ 117406 h 2111303"/>
                <a:gd name="connsiteX25" fmla="*/ 2191266 w 2876504"/>
                <a:gd name="connsiteY25" fmla="*/ 134659 h 2111303"/>
                <a:gd name="connsiteX26" fmla="*/ 2312036 w 2876504"/>
                <a:gd name="connsiteY26" fmla="*/ 88651 h 2111303"/>
                <a:gd name="connsiteX27" fmla="*/ 2386798 w 2876504"/>
                <a:gd name="connsiteY27" fmla="*/ 59897 h 2111303"/>
                <a:gd name="connsiteX28" fmla="*/ 2438556 w 2876504"/>
                <a:gd name="connsiteY28" fmla="*/ 54146 h 2111303"/>
                <a:gd name="connsiteX29" fmla="*/ 2542073 w 2876504"/>
                <a:gd name="connsiteY29" fmla="*/ 88651 h 2111303"/>
                <a:gd name="connsiteX30" fmla="*/ 2639839 w 2876504"/>
                <a:gd name="connsiteY30" fmla="*/ 134659 h 2111303"/>
                <a:gd name="connsiteX31" fmla="*/ 2789364 w 2876504"/>
                <a:gd name="connsiteY31" fmla="*/ 169165 h 2111303"/>
                <a:gd name="connsiteX32" fmla="*/ 2823870 w 2876504"/>
                <a:gd name="connsiteY32" fmla="*/ 289934 h 2111303"/>
                <a:gd name="connsiteX33" fmla="*/ 2869877 w 2876504"/>
                <a:gd name="connsiteY33" fmla="*/ 416455 h 2111303"/>
                <a:gd name="connsiteX34" fmla="*/ 2875628 w 2876504"/>
                <a:gd name="connsiteY34" fmla="*/ 468214 h 2111303"/>
                <a:gd name="connsiteX35" fmla="*/ 2864126 w 2876504"/>
                <a:gd name="connsiteY35" fmla="*/ 629240 h 2111303"/>
                <a:gd name="connsiteX36" fmla="*/ 2823870 w 2876504"/>
                <a:gd name="connsiteY36" fmla="*/ 813270 h 2111303"/>
                <a:gd name="connsiteX37" fmla="*/ 2743356 w 2876504"/>
                <a:gd name="connsiteY37" fmla="*/ 1026055 h 2111303"/>
                <a:gd name="connsiteX38" fmla="*/ 2691598 w 2876504"/>
                <a:gd name="connsiteY38" fmla="*/ 1112319 h 2111303"/>
                <a:gd name="connsiteX39" fmla="*/ 2634088 w 2876504"/>
                <a:gd name="connsiteY39" fmla="*/ 1141074 h 2111303"/>
                <a:gd name="connsiteX40" fmla="*/ 2507568 w 2876504"/>
                <a:gd name="connsiteY40" fmla="*/ 1100817 h 2111303"/>
                <a:gd name="connsiteX41" fmla="*/ 2455809 w 2876504"/>
                <a:gd name="connsiteY41" fmla="*/ 1014553 h 2111303"/>
                <a:gd name="connsiteX42" fmla="*/ 2421304 w 2876504"/>
                <a:gd name="connsiteY42" fmla="*/ 945542 h 2111303"/>
                <a:gd name="connsiteX43" fmla="*/ 2421304 w 2876504"/>
                <a:gd name="connsiteY43" fmla="*/ 876531 h 2111303"/>
                <a:gd name="connsiteX44" fmla="*/ 2317787 w 2876504"/>
                <a:gd name="connsiteY44" fmla="*/ 876531 h 2111303"/>
                <a:gd name="connsiteX45" fmla="*/ 2260277 w 2876504"/>
                <a:gd name="connsiteY45" fmla="*/ 853527 h 2111303"/>
                <a:gd name="connsiteX46" fmla="*/ 2231522 w 2876504"/>
                <a:gd name="connsiteY46" fmla="*/ 899534 h 2111303"/>
                <a:gd name="connsiteX47" fmla="*/ 2323538 w 2876504"/>
                <a:gd name="connsiteY47" fmla="*/ 939791 h 2111303"/>
                <a:gd name="connsiteX48" fmla="*/ 2340790 w 2876504"/>
                <a:gd name="connsiteY48" fmla="*/ 1008802 h 2111303"/>
                <a:gd name="connsiteX49" fmla="*/ 2214270 w 2876504"/>
                <a:gd name="connsiteY49" fmla="*/ 1049059 h 2111303"/>
                <a:gd name="connsiteX50" fmla="*/ 2145258 w 2876504"/>
                <a:gd name="connsiteY50" fmla="*/ 1112319 h 2111303"/>
                <a:gd name="connsiteX51" fmla="*/ 1989983 w 2876504"/>
                <a:gd name="connsiteY51" fmla="*/ 1175580 h 2111303"/>
                <a:gd name="connsiteX52" fmla="*/ 1915221 w 2876504"/>
                <a:gd name="connsiteY52" fmla="*/ 1221587 h 2111303"/>
                <a:gd name="connsiteX53" fmla="*/ 1857711 w 2876504"/>
                <a:gd name="connsiteY53" fmla="*/ 1290598 h 2111303"/>
                <a:gd name="connsiteX54" fmla="*/ 1667930 w 2876504"/>
                <a:gd name="connsiteY54" fmla="*/ 1307851 h 2111303"/>
                <a:gd name="connsiteX55" fmla="*/ 1581666 w 2876504"/>
                <a:gd name="connsiteY55" fmla="*/ 1325104 h 2111303"/>
                <a:gd name="connsiteX56" fmla="*/ 1547160 w 2876504"/>
                <a:gd name="connsiteY56" fmla="*/ 1422870 h 2111303"/>
                <a:gd name="connsiteX57" fmla="*/ 1489651 w 2876504"/>
                <a:gd name="connsiteY57" fmla="*/ 1486131 h 2111303"/>
                <a:gd name="connsiteX58" fmla="*/ 1403387 w 2876504"/>
                <a:gd name="connsiteY58" fmla="*/ 1463127 h 2111303"/>
                <a:gd name="connsiteX59" fmla="*/ 1357379 w 2876504"/>
                <a:gd name="connsiteY59" fmla="*/ 1497632 h 2111303"/>
                <a:gd name="connsiteX60" fmla="*/ 1322873 w 2876504"/>
                <a:gd name="connsiteY60" fmla="*/ 1532138 h 2111303"/>
                <a:gd name="connsiteX61" fmla="*/ 1271115 w 2876504"/>
                <a:gd name="connsiteY61" fmla="*/ 1618402 h 2111303"/>
                <a:gd name="connsiteX62" fmla="*/ 1184851 w 2876504"/>
                <a:gd name="connsiteY62" fmla="*/ 1629904 h 2111303"/>
                <a:gd name="connsiteX63" fmla="*/ 1133092 w 2876504"/>
                <a:gd name="connsiteY63" fmla="*/ 1635655 h 2111303"/>
                <a:gd name="connsiteX64" fmla="*/ 1092836 w 2876504"/>
                <a:gd name="connsiteY64" fmla="*/ 1733421 h 2111303"/>
                <a:gd name="connsiteX65" fmla="*/ 1023824 w 2876504"/>
                <a:gd name="connsiteY65" fmla="*/ 1779429 h 2111303"/>
                <a:gd name="connsiteX66" fmla="*/ 926058 w 2876504"/>
                <a:gd name="connsiteY66" fmla="*/ 1733421 h 2111303"/>
                <a:gd name="connsiteX67" fmla="*/ 874300 w 2876504"/>
                <a:gd name="connsiteY67" fmla="*/ 1750674 h 2111303"/>
                <a:gd name="connsiteX68" fmla="*/ 816790 w 2876504"/>
                <a:gd name="connsiteY68" fmla="*/ 1790931 h 2111303"/>
                <a:gd name="connsiteX69" fmla="*/ 736277 w 2876504"/>
                <a:gd name="connsiteY69" fmla="*/ 1773678 h 2111303"/>
                <a:gd name="connsiteX70" fmla="*/ 632760 w 2876504"/>
                <a:gd name="connsiteY70" fmla="*/ 1808183 h 2111303"/>
                <a:gd name="connsiteX71" fmla="*/ 569500 w 2876504"/>
                <a:gd name="connsiteY71" fmla="*/ 1917451 h 2111303"/>
                <a:gd name="connsiteX72" fmla="*/ 523492 w 2876504"/>
                <a:gd name="connsiteY72" fmla="*/ 1951957 h 2111303"/>
                <a:gd name="connsiteX73" fmla="*/ 517741 w 2876504"/>
                <a:gd name="connsiteY73" fmla="*/ 2101481 h 2111303"/>
                <a:gd name="connsiteX74" fmla="*/ 396971 w 2876504"/>
                <a:gd name="connsiteY74" fmla="*/ 2084229 h 2111303"/>
                <a:gd name="connsiteX75" fmla="*/ 362466 w 2876504"/>
                <a:gd name="connsiteY75" fmla="*/ 1980712 h 2111303"/>
                <a:gd name="connsiteX76" fmla="*/ 299205 w 2876504"/>
                <a:gd name="connsiteY76" fmla="*/ 1911700 h 2111303"/>
                <a:gd name="connsiteX77" fmla="*/ 195688 w 2876504"/>
                <a:gd name="connsiteY77" fmla="*/ 1900198 h 2111303"/>
                <a:gd name="connsiteX78" fmla="*/ 92171 w 2876504"/>
                <a:gd name="connsiteY78" fmla="*/ 1813934 h 2111303"/>
                <a:gd name="connsiteX79" fmla="*/ 40413 w 2876504"/>
                <a:gd name="connsiteY79" fmla="*/ 1721919 h 2111303"/>
                <a:gd name="connsiteX80" fmla="*/ 28911 w 2876504"/>
                <a:gd name="connsiteY80" fmla="*/ 1675912 h 2111303"/>
                <a:gd name="connsiteX81" fmla="*/ 69168 w 2876504"/>
                <a:gd name="connsiteY81" fmla="*/ 1647157 h 2111303"/>
                <a:gd name="connsiteX82" fmla="*/ 156 w 2876504"/>
                <a:gd name="connsiteY82" fmla="*/ 1583897 h 2111303"/>
                <a:gd name="connsiteX83" fmla="*/ 92171 w 2876504"/>
                <a:gd name="connsiteY83" fmla="*/ 1486131 h 2111303"/>
                <a:gd name="connsiteX84" fmla="*/ 178436 w 2876504"/>
                <a:gd name="connsiteY84" fmla="*/ 1417119 h 2111303"/>
                <a:gd name="connsiteX85" fmla="*/ 218692 w 2876504"/>
                <a:gd name="connsiteY85" fmla="*/ 1468878 h 2111303"/>
                <a:gd name="connsiteX86" fmla="*/ 281953 w 2876504"/>
                <a:gd name="connsiteY86" fmla="*/ 1440123 h 2111303"/>
                <a:gd name="connsiteX87" fmla="*/ 350964 w 2876504"/>
                <a:gd name="connsiteY87" fmla="*/ 1411368 h 2111303"/>
                <a:gd name="connsiteX88" fmla="*/ 362466 w 2876504"/>
                <a:gd name="connsiteY88" fmla="*/ 1376863 h 2111303"/>
                <a:gd name="connsiteX89" fmla="*/ 333711 w 2876504"/>
                <a:gd name="connsiteY89" fmla="*/ 1313602 h 2111303"/>
                <a:gd name="connsiteX90" fmla="*/ 333711 w 2876504"/>
                <a:gd name="connsiteY90" fmla="*/ 1256093 h 2111303"/>
                <a:gd name="connsiteX91" fmla="*/ 356715 w 2876504"/>
                <a:gd name="connsiteY91" fmla="*/ 1175580 h 2111303"/>
                <a:gd name="connsiteX92" fmla="*/ 488987 w 2876504"/>
                <a:gd name="connsiteY92" fmla="*/ 1112319 h 2111303"/>
                <a:gd name="connsiteX93" fmla="*/ 615507 w 2876504"/>
                <a:gd name="connsiteY93" fmla="*/ 1054810 h 2111303"/>
                <a:gd name="connsiteX94" fmla="*/ 661515 w 2876504"/>
                <a:gd name="connsiteY94" fmla="*/ 1037557 h 2111303"/>
                <a:gd name="connsiteX95" fmla="*/ 655764 w 2876504"/>
                <a:gd name="connsiteY95" fmla="*/ 1003051 h 2111303"/>
                <a:gd name="connsiteX96" fmla="*/ 604005 w 2876504"/>
                <a:gd name="connsiteY96" fmla="*/ 985798 h 2111303"/>
                <a:gd name="connsiteX97" fmla="*/ 581002 w 2876504"/>
                <a:gd name="connsiteY97" fmla="*/ 945542 h 2111303"/>
                <a:gd name="connsiteX98" fmla="*/ 546496 w 2876504"/>
                <a:gd name="connsiteY98" fmla="*/ 893783 h 2111303"/>
                <a:gd name="connsiteX99" fmla="*/ 465983 w 2876504"/>
                <a:gd name="connsiteY99" fmla="*/ 882281 h 2111303"/>
                <a:gd name="connsiteX100" fmla="*/ 385470 w 2876504"/>
                <a:gd name="connsiteY100" fmla="*/ 870780 h 2111303"/>
                <a:gd name="connsiteX101" fmla="*/ 304956 w 2876504"/>
                <a:gd name="connsiteY101" fmla="*/ 836274 h 2111303"/>
                <a:gd name="connsiteX102" fmla="*/ 258949 w 2876504"/>
                <a:gd name="connsiteY102" fmla="*/ 738508 h 2111303"/>
                <a:gd name="connsiteX103" fmla="*/ 270451 w 2876504"/>
                <a:gd name="connsiteY103" fmla="*/ 669497 h 2111303"/>
                <a:gd name="connsiteX104" fmla="*/ 241696 w 2876504"/>
                <a:gd name="connsiteY104" fmla="*/ 594734 h 2111303"/>
                <a:gd name="connsiteX105" fmla="*/ 230194 w 2876504"/>
                <a:gd name="connsiteY105" fmla="*/ 508470 h 2111303"/>
                <a:gd name="connsiteX106" fmla="*/ 247447 w 2876504"/>
                <a:gd name="connsiteY106" fmla="*/ 462463 h 2111303"/>
                <a:gd name="connsiteX107" fmla="*/ 247447 w 2876504"/>
                <a:gd name="connsiteY107" fmla="*/ 393451 h 2111303"/>
                <a:gd name="connsiteX108" fmla="*/ 207190 w 2876504"/>
                <a:gd name="connsiteY108" fmla="*/ 335942 h 2111303"/>
                <a:gd name="connsiteX109" fmla="*/ 247447 w 2876504"/>
                <a:gd name="connsiteY109" fmla="*/ 220923 h 2111303"/>
                <a:gd name="connsiteX110" fmla="*/ 333711 w 2876504"/>
                <a:gd name="connsiteY110" fmla="*/ 163414 h 211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876504" h="2111303">
                  <a:moveTo>
                    <a:pt x="333711" y="163414"/>
                  </a:moveTo>
                  <a:cubicBezTo>
                    <a:pt x="369175" y="149037"/>
                    <a:pt x="426685" y="145202"/>
                    <a:pt x="460232" y="134659"/>
                  </a:cubicBezTo>
                  <a:cubicBezTo>
                    <a:pt x="493779" y="124116"/>
                    <a:pt x="510073" y="105904"/>
                    <a:pt x="534994" y="100153"/>
                  </a:cubicBezTo>
                  <a:cubicBezTo>
                    <a:pt x="559915" y="94402"/>
                    <a:pt x="581001" y="109738"/>
                    <a:pt x="609756" y="100153"/>
                  </a:cubicBezTo>
                  <a:cubicBezTo>
                    <a:pt x="638511" y="90568"/>
                    <a:pt x="686435" y="56063"/>
                    <a:pt x="707522" y="42644"/>
                  </a:cubicBezTo>
                  <a:cubicBezTo>
                    <a:pt x="728609" y="29225"/>
                    <a:pt x="717107" y="23474"/>
                    <a:pt x="736277" y="19640"/>
                  </a:cubicBezTo>
                  <a:cubicBezTo>
                    <a:pt x="755447" y="15806"/>
                    <a:pt x="795703" y="22515"/>
                    <a:pt x="822541" y="19640"/>
                  </a:cubicBezTo>
                  <a:cubicBezTo>
                    <a:pt x="849379" y="16765"/>
                    <a:pt x="877176" y="2387"/>
                    <a:pt x="897304" y="2387"/>
                  </a:cubicBezTo>
                  <a:cubicBezTo>
                    <a:pt x="917432" y="2387"/>
                    <a:pt x="926058" y="19640"/>
                    <a:pt x="943311" y="19640"/>
                  </a:cubicBezTo>
                  <a:cubicBezTo>
                    <a:pt x="960564" y="19640"/>
                    <a:pt x="969191" y="-8156"/>
                    <a:pt x="1000821" y="2387"/>
                  </a:cubicBezTo>
                  <a:cubicBezTo>
                    <a:pt x="1032451" y="12930"/>
                    <a:pt x="1099545" y="57021"/>
                    <a:pt x="1133092" y="82900"/>
                  </a:cubicBezTo>
                  <a:cubicBezTo>
                    <a:pt x="1166639" y="108779"/>
                    <a:pt x="1186768" y="132742"/>
                    <a:pt x="1202104" y="157663"/>
                  </a:cubicBezTo>
                  <a:cubicBezTo>
                    <a:pt x="1217440" y="182584"/>
                    <a:pt x="1221273" y="202712"/>
                    <a:pt x="1225107" y="232425"/>
                  </a:cubicBezTo>
                  <a:cubicBezTo>
                    <a:pt x="1228941" y="262138"/>
                    <a:pt x="1221273" y="312938"/>
                    <a:pt x="1225107" y="335942"/>
                  </a:cubicBezTo>
                  <a:cubicBezTo>
                    <a:pt x="1228941" y="358946"/>
                    <a:pt x="1234692" y="376199"/>
                    <a:pt x="1248111" y="370448"/>
                  </a:cubicBezTo>
                  <a:cubicBezTo>
                    <a:pt x="1261530" y="364697"/>
                    <a:pt x="1287410" y="314855"/>
                    <a:pt x="1305621" y="301436"/>
                  </a:cubicBezTo>
                  <a:cubicBezTo>
                    <a:pt x="1323832" y="288017"/>
                    <a:pt x="1339168" y="290892"/>
                    <a:pt x="1357379" y="289934"/>
                  </a:cubicBezTo>
                  <a:cubicBezTo>
                    <a:pt x="1375590" y="288976"/>
                    <a:pt x="1383258" y="283224"/>
                    <a:pt x="1414888" y="295685"/>
                  </a:cubicBezTo>
                  <a:cubicBezTo>
                    <a:pt x="1446518" y="308146"/>
                    <a:pt x="1498277" y="352236"/>
                    <a:pt x="1547160" y="364697"/>
                  </a:cubicBezTo>
                  <a:cubicBezTo>
                    <a:pt x="1596043" y="377158"/>
                    <a:pt x="1657387" y="374282"/>
                    <a:pt x="1708187" y="370448"/>
                  </a:cubicBezTo>
                  <a:cubicBezTo>
                    <a:pt x="1758987" y="366614"/>
                    <a:pt x="1821288" y="347444"/>
                    <a:pt x="1851960" y="341693"/>
                  </a:cubicBezTo>
                  <a:cubicBezTo>
                    <a:pt x="1882632" y="335942"/>
                    <a:pt x="1874964" y="362780"/>
                    <a:pt x="1892217" y="335942"/>
                  </a:cubicBezTo>
                  <a:cubicBezTo>
                    <a:pt x="1909470" y="309104"/>
                    <a:pt x="1941100" y="215172"/>
                    <a:pt x="1955477" y="180666"/>
                  </a:cubicBezTo>
                  <a:cubicBezTo>
                    <a:pt x="1969854" y="146160"/>
                    <a:pt x="1960270" y="139451"/>
                    <a:pt x="1978481" y="128908"/>
                  </a:cubicBezTo>
                  <a:cubicBezTo>
                    <a:pt x="1996692" y="118365"/>
                    <a:pt x="2029281" y="116448"/>
                    <a:pt x="2064745" y="117406"/>
                  </a:cubicBezTo>
                  <a:cubicBezTo>
                    <a:pt x="2100209" y="118364"/>
                    <a:pt x="2150051" y="139451"/>
                    <a:pt x="2191266" y="134659"/>
                  </a:cubicBezTo>
                  <a:cubicBezTo>
                    <a:pt x="2232481" y="129867"/>
                    <a:pt x="2312036" y="88651"/>
                    <a:pt x="2312036" y="88651"/>
                  </a:cubicBezTo>
                  <a:cubicBezTo>
                    <a:pt x="2344625" y="76191"/>
                    <a:pt x="2365711" y="65648"/>
                    <a:pt x="2386798" y="59897"/>
                  </a:cubicBezTo>
                  <a:cubicBezTo>
                    <a:pt x="2407885" y="54146"/>
                    <a:pt x="2412677" y="49354"/>
                    <a:pt x="2438556" y="54146"/>
                  </a:cubicBezTo>
                  <a:cubicBezTo>
                    <a:pt x="2464435" y="58938"/>
                    <a:pt x="2508526" y="75232"/>
                    <a:pt x="2542073" y="88651"/>
                  </a:cubicBezTo>
                  <a:cubicBezTo>
                    <a:pt x="2575620" y="102070"/>
                    <a:pt x="2598624" y="121240"/>
                    <a:pt x="2639839" y="134659"/>
                  </a:cubicBezTo>
                  <a:cubicBezTo>
                    <a:pt x="2681054" y="148078"/>
                    <a:pt x="2758692" y="143286"/>
                    <a:pt x="2789364" y="169165"/>
                  </a:cubicBezTo>
                  <a:cubicBezTo>
                    <a:pt x="2820036" y="195044"/>
                    <a:pt x="2810451" y="248719"/>
                    <a:pt x="2823870" y="289934"/>
                  </a:cubicBezTo>
                  <a:cubicBezTo>
                    <a:pt x="2837289" y="331149"/>
                    <a:pt x="2861251" y="386742"/>
                    <a:pt x="2869877" y="416455"/>
                  </a:cubicBezTo>
                  <a:cubicBezTo>
                    <a:pt x="2878503" y="446168"/>
                    <a:pt x="2876586" y="432750"/>
                    <a:pt x="2875628" y="468214"/>
                  </a:cubicBezTo>
                  <a:cubicBezTo>
                    <a:pt x="2874670" y="503678"/>
                    <a:pt x="2872752" y="571731"/>
                    <a:pt x="2864126" y="629240"/>
                  </a:cubicBezTo>
                  <a:cubicBezTo>
                    <a:pt x="2855500" y="686749"/>
                    <a:pt x="2843998" y="747134"/>
                    <a:pt x="2823870" y="813270"/>
                  </a:cubicBezTo>
                  <a:cubicBezTo>
                    <a:pt x="2803742" y="879406"/>
                    <a:pt x="2765401" y="976214"/>
                    <a:pt x="2743356" y="1026055"/>
                  </a:cubicBezTo>
                  <a:cubicBezTo>
                    <a:pt x="2721311" y="1075897"/>
                    <a:pt x="2709809" y="1093149"/>
                    <a:pt x="2691598" y="1112319"/>
                  </a:cubicBezTo>
                  <a:cubicBezTo>
                    <a:pt x="2673387" y="1131489"/>
                    <a:pt x="2664760" y="1142991"/>
                    <a:pt x="2634088" y="1141074"/>
                  </a:cubicBezTo>
                  <a:cubicBezTo>
                    <a:pt x="2603416" y="1139157"/>
                    <a:pt x="2537281" y="1121904"/>
                    <a:pt x="2507568" y="1100817"/>
                  </a:cubicBezTo>
                  <a:cubicBezTo>
                    <a:pt x="2477855" y="1079730"/>
                    <a:pt x="2470186" y="1040432"/>
                    <a:pt x="2455809" y="1014553"/>
                  </a:cubicBezTo>
                  <a:cubicBezTo>
                    <a:pt x="2441432" y="988674"/>
                    <a:pt x="2427055" y="968546"/>
                    <a:pt x="2421304" y="945542"/>
                  </a:cubicBezTo>
                  <a:cubicBezTo>
                    <a:pt x="2415553" y="922538"/>
                    <a:pt x="2438557" y="888033"/>
                    <a:pt x="2421304" y="876531"/>
                  </a:cubicBezTo>
                  <a:cubicBezTo>
                    <a:pt x="2404051" y="865029"/>
                    <a:pt x="2344625" y="880365"/>
                    <a:pt x="2317787" y="876531"/>
                  </a:cubicBezTo>
                  <a:cubicBezTo>
                    <a:pt x="2290949" y="872697"/>
                    <a:pt x="2274654" y="849693"/>
                    <a:pt x="2260277" y="853527"/>
                  </a:cubicBezTo>
                  <a:cubicBezTo>
                    <a:pt x="2245900" y="857361"/>
                    <a:pt x="2220979" y="885157"/>
                    <a:pt x="2231522" y="899534"/>
                  </a:cubicBezTo>
                  <a:cubicBezTo>
                    <a:pt x="2242066" y="913911"/>
                    <a:pt x="2305327" y="921580"/>
                    <a:pt x="2323538" y="939791"/>
                  </a:cubicBezTo>
                  <a:cubicBezTo>
                    <a:pt x="2341749" y="958002"/>
                    <a:pt x="2359001" y="990591"/>
                    <a:pt x="2340790" y="1008802"/>
                  </a:cubicBezTo>
                  <a:cubicBezTo>
                    <a:pt x="2322579" y="1027013"/>
                    <a:pt x="2246859" y="1031806"/>
                    <a:pt x="2214270" y="1049059"/>
                  </a:cubicBezTo>
                  <a:cubicBezTo>
                    <a:pt x="2181681" y="1066312"/>
                    <a:pt x="2182639" y="1091232"/>
                    <a:pt x="2145258" y="1112319"/>
                  </a:cubicBezTo>
                  <a:cubicBezTo>
                    <a:pt x="2107877" y="1133406"/>
                    <a:pt x="2028322" y="1157369"/>
                    <a:pt x="1989983" y="1175580"/>
                  </a:cubicBezTo>
                  <a:cubicBezTo>
                    <a:pt x="1951644" y="1193791"/>
                    <a:pt x="1937266" y="1202417"/>
                    <a:pt x="1915221" y="1221587"/>
                  </a:cubicBezTo>
                  <a:cubicBezTo>
                    <a:pt x="1893176" y="1240757"/>
                    <a:pt x="1898926" y="1276221"/>
                    <a:pt x="1857711" y="1290598"/>
                  </a:cubicBezTo>
                  <a:cubicBezTo>
                    <a:pt x="1816496" y="1304975"/>
                    <a:pt x="1713938" y="1302100"/>
                    <a:pt x="1667930" y="1307851"/>
                  </a:cubicBezTo>
                  <a:cubicBezTo>
                    <a:pt x="1621923" y="1313602"/>
                    <a:pt x="1601794" y="1305934"/>
                    <a:pt x="1581666" y="1325104"/>
                  </a:cubicBezTo>
                  <a:cubicBezTo>
                    <a:pt x="1561538" y="1344274"/>
                    <a:pt x="1562496" y="1396032"/>
                    <a:pt x="1547160" y="1422870"/>
                  </a:cubicBezTo>
                  <a:cubicBezTo>
                    <a:pt x="1531824" y="1449708"/>
                    <a:pt x="1513613" y="1479422"/>
                    <a:pt x="1489651" y="1486131"/>
                  </a:cubicBezTo>
                  <a:cubicBezTo>
                    <a:pt x="1465689" y="1492840"/>
                    <a:pt x="1425432" y="1461210"/>
                    <a:pt x="1403387" y="1463127"/>
                  </a:cubicBezTo>
                  <a:cubicBezTo>
                    <a:pt x="1381342" y="1465044"/>
                    <a:pt x="1370798" y="1486130"/>
                    <a:pt x="1357379" y="1497632"/>
                  </a:cubicBezTo>
                  <a:cubicBezTo>
                    <a:pt x="1343960" y="1509134"/>
                    <a:pt x="1337250" y="1512010"/>
                    <a:pt x="1322873" y="1532138"/>
                  </a:cubicBezTo>
                  <a:cubicBezTo>
                    <a:pt x="1308496" y="1552266"/>
                    <a:pt x="1294119" y="1602108"/>
                    <a:pt x="1271115" y="1618402"/>
                  </a:cubicBezTo>
                  <a:cubicBezTo>
                    <a:pt x="1248111" y="1634696"/>
                    <a:pt x="1207855" y="1627029"/>
                    <a:pt x="1184851" y="1629904"/>
                  </a:cubicBezTo>
                  <a:cubicBezTo>
                    <a:pt x="1161847" y="1632780"/>
                    <a:pt x="1148428" y="1618402"/>
                    <a:pt x="1133092" y="1635655"/>
                  </a:cubicBezTo>
                  <a:cubicBezTo>
                    <a:pt x="1117756" y="1652908"/>
                    <a:pt x="1111047" y="1709459"/>
                    <a:pt x="1092836" y="1733421"/>
                  </a:cubicBezTo>
                  <a:cubicBezTo>
                    <a:pt x="1074625" y="1757383"/>
                    <a:pt x="1051620" y="1779429"/>
                    <a:pt x="1023824" y="1779429"/>
                  </a:cubicBezTo>
                  <a:cubicBezTo>
                    <a:pt x="996028" y="1779429"/>
                    <a:pt x="950978" y="1738213"/>
                    <a:pt x="926058" y="1733421"/>
                  </a:cubicBezTo>
                  <a:cubicBezTo>
                    <a:pt x="901138" y="1728629"/>
                    <a:pt x="892511" y="1741089"/>
                    <a:pt x="874300" y="1750674"/>
                  </a:cubicBezTo>
                  <a:cubicBezTo>
                    <a:pt x="856089" y="1760259"/>
                    <a:pt x="839794" y="1787097"/>
                    <a:pt x="816790" y="1790931"/>
                  </a:cubicBezTo>
                  <a:cubicBezTo>
                    <a:pt x="793786" y="1794765"/>
                    <a:pt x="766949" y="1770803"/>
                    <a:pt x="736277" y="1773678"/>
                  </a:cubicBezTo>
                  <a:cubicBezTo>
                    <a:pt x="705605" y="1776553"/>
                    <a:pt x="660556" y="1784221"/>
                    <a:pt x="632760" y="1808183"/>
                  </a:cubicBezTo>
                  <a:cubicBezTo>
                    <a:pt x="604964" y="1832145"/>
                    <a:pt x="587711" y="1893489"/>
                    <a:pt x="569500" y="1917451"/>
                  </a:cubicBezTo>
                  <a:cubicBezTo>
                    <a:pt x="551289" y="1941413"/>
                    <a:pt x="532119" y="1921285"/>
                    <a:pt x="523492" y="1951957"/>
                  </a:cubicBezTo>
                  <a:cubicBezTo>
                    <a:pt x="514865" y="1982629"/>
                    <a:pt x="538828" y="2079436"/>
                    <a:pt x="517741" y="2101481"/>
                  </a:cubicBezTo>
                  <a:cubicBezTo>
                    <a:pt x="496654" y="2123526"/>
                    <a:pt x="422850" y="2104357"/>
                    <a:pt x="396971" y="2084229"/>
                  </a:cubicBezTo>
                  <a:cubicBezTo>
                    <a:pt x="371092" y="2064101"/>
                    <a:pt x="378760" y="2009467"/>
                    <a:pt x="362466" y="1980712"/>
                  </a:cubicBezTo>
                  <a:cubicBezTo>
                    <a:pt x="346172" y="1951957"/>
                    <a:pt x="327001" y="1925119"/>
                    <a:pt x="299205" y="1911700"/>
                  </a:cubicBezTo>
                  <a:cubicBezTo>
                    <a:pt x="271409" y="1898281"/>
                    <a:pt x="230194" y="1916492"/>
                    <a:pt x="195688" y="1900198"/>
                  </a:cubicBezTo>
                  <a:cubicBezTo>
                    <a:pt x="161182" y="1883904"/>
                    <a:pt x="118050" y="1843647"/>
                    <a:pt x="92171" y="1813934"/>
                  </a:cubicBezTo>
                  <a:cubicBezTo>
                    <a:pt x="66292" y="1784221"/>
                    <a:pt x="50956" y="1744923"/>
                    <a:pt x="40413" y="1721919"/>
                  </a:cubicBezTo>
                  <a:cubicBezTo>
                    <a:pt x="29870" y="1698915"/>
                    <a:pt x="24119" y="1688372"/>
                    <a:pt x="28911" y="1675912"/>
                  </a:cubicBezTo>
                  <a:cubicBezTo>
                    <a:pt x="33703" y="1663452"/>
                    <a:pt x="73960" y="1662493"/>
                    <a:pt x="69168" y="1647157"/>
                  </a:cubicBezTo>
                  <a:cubicBezTo>
                    <a:pt x="64375" y="1631821"/>
                    <a:pt x="-3678" y="1610735"/>
                    <a:pt x="156" y="1583897"/>
                  </a:cubicBezTo>
                  <a:cubicBezTo>
                    <a:pt x="3990" y="1557059"/>
                    <a:pt x="62458" y="1513927"/>
                    <a:pt x="92171" y="1486131"/>
                  </a:cubicBezTo>
                  <a:cubicBezTo>
                    <a:pt x="121884" y="1458335"/>
                    <a:pt x="157349" y="1419994"/>
                    <a:pt x="178436" y="1417119"/>
                  </a:cubicBezTo>
                  <a:cubicBezTo>
                    <a:pt x="199523" y="1414244"/>
                    <a:pt x="201439" y="1465044"/>
                    <a:pt x="218692" y="1468878"/>
                  </a:cubicBezTo>
                  <a:cubicBezTo>
                    <a:pt x="235945" y="1472712"/>
                    <a:pt x="281953" y="1440123"/>
                    <a:pt x="281953" y="1440123"/>
                  </a:cubicBezTo>
                  <a:cubicBezTo>
                    <a:pt x="303998" y="1430538"/>
                    <a:pt x="337545" y="1421911"/>
                    <a:pt x="350964" y="1411368"/>
                  </a:cubicBezTo>
                  <a:cubicBezTo>
                    <a:pt x="364383" y="1400825"/>
                    <a:pt x="365341" y="1393157"/>
                    <a:pt x="362466" y="1376863"/>
                  </a:cubicBezTo>
                  <a:cubicBezTo>
                    <a:pt x="359591" y="1360569"/>
                    <a:pt x="338503" y="1333730"/>
                    <a:pt x="333711" y="1313602"/>
                  </a:cubicBezTo>
                  <a:cubicBezTo>
                    <a:pt x="328919" y="1293474"/>
                    <a:pt x="329877" y="1279097"/>
                    <a:pt x="333711" y="1256093"/>
                  </a:cubicBezTo>
                  <a:cubicBezTo>
                    <a:pt x="337545" y="1233089"/>
                    <a:pt x="330836" y="1199542"/>
                    <a:pt x="356715" y="1175580"/>
                  </a:cubicBezTo>
                  <a:cubicBezTo>
                    <a:pt x="382594" y="1151618"/>
                    <a:pt x="445855" y="1132447"/>
                    <a:pt x="488987" y="1112319"/>
                  </a:cubicBezTo>
                  <a:cubicBezTo>
                    <a:pt x="532119" y="1092191"/>
                    <a:pt x="586752" y="1067270"/>
                    <a:pt x="615507" y="1054810"/>
                  </a:cubicBezTo>
                  <a:cubicBezTo>
                    <a:pt x="644262" y="1042350"/>
                    <a:pt x="654806" y="1046184"/>
                    <a:pt x="661515" y="1037557"/>
                  </a:cubicBezTo>
                  <a:cubicBezTo>
                    <a:pt x="668225" y="1028931"/>
                    <a:pt x="665349" y="1011677"/>
                    <a:pt x="655764" y="1003051"/>
                  </a:cubicBezTo>
                  <a:cubicBezTo>
                    <a:pt x="646179" y="994425"/>
                    <a:pt x="616465" y="995383"/>
                    <a:pt x="604005" y="985798"/>
                  </a:cubicBezTo>
                  <a:cubicBezTo>
                    <a:pt x="591545" y="976213"/>
                    <a:pt x="590587" y="960878"/>
                    <a:pt x="581002" y="945542"/>
                  </a:cubicBezTo>
                  <a:cubicBezTo>
                    <a:pt x="571417" y="930206"/>
                    <a:pt x="565666" y="904326"/>
                    <a:pt x="546496" y="893783"/>
                  </a:cubicBezTo>
                  <a:cubicBezTo>
                    <a:pt x="527326" y="883240"/>
                    <a:pt x="492821" y="886115"/>
                    <a:pt x="465983" y="882281"/>
                  </a:cubicBezTo>
                  <a:cubicBezTo>
                    <a:pt x="439145" y="878447"/>
                    <a:pt x="412308" y="878448"/>
                    <a:pt x="385470" y="870780"/>
                  </a:cubicBezTo>
                  <a:cubicBezTo>
                    <a:pt x="358632" y="863112"/>
                    <a:pt x="326043" y="858319"/>
                    <a:pt x="304956" y="836274"/>
                  </a:cubicBezTo>
                  <a:cubicBezTo>
                    <a:pt x="283869" y="814229"/>
                    <a:pt x="264700" y="766304"/>
                    <a:pt x="258949" y="738508"/>
                  </a:cubicBezTo>
                  <a:cubicBezTo>
                    <a:pt x="253198" y="710712"/>
                    <a:pt x="273326" y="693459"/>
                    <a:pt x="270451" y="669497"/>
                  </a:cubicBezTo>
                  <a:cubicBezTo>
                    <a:pt x="267575" y="645535"/>
                    <a:pt x="248405" y="621572"/>
                    <a:pt x="241696" y="594734"/>
                  </a:cubicBezTo>
                  <a:cubicBezTo>
                    <a:pt x="234987" y="567896"/>
                    <a:pt x="229236" y="530515"/>
                    <a:pt x="230194" y="508470"/>
                  </a:cubicBezTo>
                  <a:cubicBezTo>
                    <a:pt x="231152" y="486425"/>
                    <a:pt x="244572" y="481633"/>
                    <a:pt x="247447" y="462463"/>
                  </a:cubicBezTo>
                  <a:cubicBezTo>
                    <a:pt x="250322" y="443293"/>
                    <a:pt x="254156" y="414538"/>
                    <a:pt x="247447" y="393451"/>
                  </a:cubicBezTo>
                  <a:cubicBezTo>
                    <a:pt x="240737" y="372364"/>
                    <a:pt x="207190" y="364697"/>
                    <a:pt x="207190" y="335942"/>
                  </a:cubicBezTo>
                  <a:cubicBezTo>
                    <a:pt x="207190" y="307187"/>
                    <a:pt x="231153" y="246802"/>
                    <a:pt x="247447" y="220923"/>
                  </a:cubicBezTo>
                  <a:cubicBezTo>
                    <a:pt x="263741" y="195044"/>
                    <a:pt x="298247" y="177791"/>
                    <a:pt x="333711" y="1634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24">
              <a:extLst>
                <a:ext uri="{FF2B5EF4-FFF2-40B4-BE49-F238E27FC236}">
                  <a16:creationId xmlns:a16="http://schemas.microsoft.com/office/drawing/2014/main" id="{7474D6FC-6AA8-4449-9B92-91D4CC16B9C1}"/>
                </a:ext>
              </a:extLst>
            </p:cNvPr>
            <p:cNvSpPr/>
            <p:nvPr/>
          </p:nvSpPr>
          <p:spPr>
            <a:xfrm>
              <a:off x="9910379" y="2969163"/>
              <a:ext cx="175540" cy="1582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1000">
                  <a:srgbClr val="9CD6CD"/>
                </a:gs>
                <a:gs pos="100000">
                  <a:srgbClr val="38AC9A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38A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24">
              <a:extLst>
                <a:ext uri="{FF2B5EF4-FFF2-40B4-BE49-F238E27FC236}">
                  <a16:creationId xmlns:a16="http://schemas.microsoft.com/office/drawing/2014/main" id="{EF0A01C9-48D7-4D76-BF6F-1B9636D80042}"/>
                </a:ext>
              </a:extLst>
            </p:cNvPr>
            <p:cNvSpPr/>
            <p:nvPr/>
          </p:nvSpPr>
          <p:spPr>
            <a:xfrm>
              <a:off x="8980021" y="3445819"/>
              <a:ext cx="175540" cy="1582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1000">
                  <a:srgbClr val="9CD6CD"/>
                </a:gs>
                <a:gs pos="100000">
                  <a:srgbClr val="38AC9A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38A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F1848AC-CEC9-413B-A5BF-42E644FEA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133831" y="2420625"/>
              <a:ext cx="1446471" cy="41116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5E4499B-BD2D-4390-84C1-E1323DF2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734319" y="2735967"/>
              <a:ext cx="1822817" cy="782884"/>
            </a:xfrm>
            <a:prstGeom prst="rect">
              <a:avLst/>
            </a:prstGeom>
          </p:spPr>
        </p:pic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A37B5F2F-489C-43AB-A667-844C80A95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232" y="3577811"/>
              <a:ext cx="1712139" cy="407261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4061C037-CEEF-411B-BB54-F00755A3A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805739" y="2533198"/>
              <a:ext cx="1310658" cy="387147"/>
            </a:xfrm>
            <a:prstGeom prst="rect">
              <a:avLst/>
            </a:prstGeom>
          </p:spPr>
        </p:pic>
        <p:sp>
          <p:nvSpPr>
            <p:cNvPr id="15" name="Ellipse 24">
              <a:extLst>
                <a:ext uri="{FF2B5EF4-FFF2-40B4-BE49-F238E27FC236}">
                  <a16:creationId xmlns:a16="http://schemas.microsoft.com/office/drawing/2014/main" id="{7474D6FC-6AA8-4449-9B92-91D4CC16B9C1}"/>
                </a:ext>
              </a:extLst>
            </p:cNvPr>
            <p:cNvSpPr/>
            <p:nvPr/>
          </p:nvSpPr>
          <p:spPr>
            <a:xfrm>
              <a:off x="8617608" y="2756791"/>
              <a:ext cx="175540" cy="1582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1000">
                  <a:srgbClr val="9CD6CD"/>
                </a:gs>
                <a:gs pos="100000">
                  <a:srgbClr val="38AC9A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38A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4679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739773" y="0"/>
            <a:ext cx="8743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8AC9A"/>
                </a:solidFill>
                <a:latin typeface="+mn-lt"/>
              </a:rPr>
              <a:t>The </a:t>
            </a:r>
            <a:r>
              <a:rPr lang="en-US" sz="4000" b="1" dirty="0" smtClean="0">
                <a:solidFill>
                  <a:srgbClr val="38AC9A"/>
                </a:solidFill>
                <a:latin typeface="+mn-lt"/>
              </a:rPr>
              <a:t>Moment </a:t>
            </a:r>
            <a:r>
              <a:rPr lang="en-US" sz="4000" b="1" dirty="0">
                <a:solidFill>
                  <a:srgbClr val="38AC9A"/>
                </a:solidFill>
                <a:latin typeface="+mn-lt"/>
              </a:rPr>
              <a:t>I</a:t>
            </a:r>
            <a:r>
              <a:rPr lang="en-US" sz="4000" b="1" dirty="0" smtClean="0">
                <a:solidFill>
                  <a:srgbClr val="38AC9A"/>
                </a:solidFill>
                <a:latin typeface="+mn-lt"/>
              </a:rPr>
              <a:t>s </a:t>
            </a:r>
            <a:r>
              <a:rPr lang="en-US" sz="4000" b="1" dirty="0">
                <a:solidFill>
                  <a:srgbClr val="38AC9A"/>
                </a:solidFill>
                <a:latin typeface="+mn-lt"/>
              </a:rPr>
              <a:t>N</a:t>
            </a:r>
            <a:r>
              <a:rPr lang="en-US" sz="4000" b="1" dirty="0" smtClean="0">
                <a:solidFill>
                  <a:srgbClr val="38AC9A"/>
                </a:solidFill>
                <a:latin typeface="+mn-lt"/>
              </a:rPr>
              <a:t>ow</a:t>
            </a:r>
            <a:r>
              <a:rPr lang="en-US" sz="4000" b="1" dirty="0">
                <a:solidFill>
                  <a:srgbClr val="38AC9A"/>
                </a:solidFill>
                <a:latin typeface="+mn-lt"/>
              </a:rPr>
              <a:t>...</a:t>
            </a:r>
            <a:endParaRPr lang="en-US" sz="4000" b="1" dirty="0">
              <a:solidFill>
                <a:srgbClr val="38AC9A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9773" y="1880327"/>
            <a:ext cx="4043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grow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Cell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Gene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Therapy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Germany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Europe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worldwide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84" y="1689030"/>
            <a:ext cx="5622839" cy="467660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39773" y="5060209"/>
            <a:ext cx="48404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is not everything, but without health everything is nothing</a:t>
            </a: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Arthur Schopenhauer</a:t>
            </a:r>
          </a:p>
        </p:txBody>
      </p:sp>
    </p:spTree>
    <p:extLst>
      <p:ext uri="{BB962C8B-B14F-4D97-AF65-F5344CB8AC3E}">
        <p14:creationId xmlns:p14="http://schemas.microsoft.com/office/powerpoint/2010/main" val="11343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600511" y="5805381"/>
            <a:ext cx="10842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400"/>
              </a:spcAft>
              <a:buClr>
                <a:srgbClr val="006600"/>
              </a:buClr>
              <a:defRPr/>
            </a:pPr>
            <a:r>
              <a:rPr lang="en-US" sz="2000" b="1" dirty="0">
                <a:solidFill>
                  <a:srgbClr val="38AC9A"/>
                </a:solidFill>
              </a:rPr>
              <a:t>Cure of infectious, cancer, monogenetic, autoimmune, cardiovascular and neurological diseases…</a:t>
            </a:r>
            <a:endParaRPr lang="de-DE" sz="2000" dirty="0">
              <a:solidFill>
                <a:srgbClr val="38AC9A"/>
              </a:solidFill>
            </a:endParaRPr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739775" y="344130"/>
            <a:ext cx="765175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SaxoCell® - Medicine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uture </a:t>
            </a:r>
            <a:endParaRPr lang="en-US" sz="4000" b="1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34519" y="1502487"/>
            <a:ext cx="11247566" cy="1343355"/>
            <a:chOff x="-148047" y="1342463"/>
            <a:chExt cx="12192002" cy="1343355"/>
          </a:xfrm>
        </p:grpSpPr>
        <p:sp>
          <p:nvSpPr>
            <p:cNvPr id="7" name="Pfeil nach unten 6"/>
            <p:cNvSpPr/>
            <p:nvPr/>
          </p:nvSpPr>
          <p:spPr>
            <a:xfrm rot="16200000">
              <a:off x="10720291" y="1362154"/>
              <a:ext cx="1343355" cy="1303973"/>
            </a:xfrm>
            <a:prstGeom prst="downArrow">
              <a:avLst>
                <a:gd name="adj1" fmla="val 48476"/>
                <a:gd name="adj2" fmla="val 67869"/>
              </a:avLst>
            </a:prstGeom>
            <a:solidFill>
              <a:srgbClr val="38A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11"/>
            <p:cNvSpPr/>
            <p:nvPr/>
          </p:nvSpPr>
          <p:spPr bwMode="auto">
            <a:xfrm>
              <a:off x="-148047" y="1684372"/>
              <a:ext cx="11308513" cy="67247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0000">
                  <a:srgbClr val="B3E298"/>
                </a:gs>
                <a:gs pos="61000">
                  <a:srgbClr val="66C430"/>
                </a:gs>
                <a:gs pos="87000">
                  <a:srgbClr val="38AC9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3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925053" y="1960918"/>
            <a:ext cx="3702500" cy="3524292"/>
            <a:chOff x="7925053" y="1960918"/>
            <a:chExt cx="3702500" cy="3524292"/>
          </a:xfrm>
        </p:grpSpPr>
        <p:sp>
          <p:nvSpPr>
            <p:cNvPr id="10" name="Textfeld 19">
              <a:extLst>
                <a:ext uri="{FF2B5EF4-FFF2-40B4-BE49-F238E27FC236}">
                  <a16:creationId xmlns:a16="http://schemas.microsoft.com/office/drawing/2014/main" id="{EAD0C6D2-1721-7B40-AAEF-73115A46ECD6}"/>
                </a:ext>
              </a:extLst>
            </p:cNvPr>
            <p:cNvSpPr txBox="1"/>
            <p:nvPr/>
          </p:nvSpPr>
          <p:spPr bwMode="auto">
            <a:xfrm>
              <a:off x="8022953" y="4366955"/>
              <a:ext cx="3039613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Aft>
                  <a:spcPts val="400"/>
                </a:spcAft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One time treatment</a:t>
              </a:r>
            </a:p>
            <a:p>
              <a:pPr marL="342900" lvl="0" indent="-342900">
                <a:spcAft>
                  <a:spcPts val="400"/>
                </a:spcAft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Correction of the cause</a:t>
              </a:r>
            </a:p>
            <a:p>
              <a:pPr marL="342900" lvl="0" indent="-342900">
                <a:spcAft>
                  <a:spcPts val="400"/>
                </a:spcAft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Long lasting effect</a:t>
              </a: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56"/>
            <p:cNvSpPr txBox="1">
              <a:spLocks noChangeArrowheads="1"/>
            </p:cNvSpPr>
            <p:nvPr/>
          </p:nvSpPr>
          <p:spPr bwMode="auto">
            <a:xfrm>
              <a:off x="11442822" y="2730361"/>
              <a:ext cx="184731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ヒラギノ角ゴ ProN W3" charset="-128"/>
                <a:cs typeface="Arial" pitchFamily="34" charset="0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7925053" y="2730361"/>
              <a:ext cx="2496684" cy="1431572"/>
              <a:chOff x="8663782" y="2252082"/>
              <a:chExt cx="2496684" cy="1431572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412616" y="2252082"/>
                <a:ext cx="1747850" cy="1431572"/>
              </a:xfrm>
              <a:prstGeom prst="rect">
                <a:avLst/>
              </a:prstGeom>
            </p:spPr>
          </p:pic>
          <p:pic>
            <p:nvPicPr>
              <p:cNvPr id="15" name="Picture 18">
                <a:extLst>
                  <a:ext uri="{FF2B5EF4-FFF2-40B4-BE49-F238E27FC236}">
                    <a16:creationId xmlns:a16="http://schemas.microsoft.com/office/drawing/2014/main" id="{72ECA646-2E03-CE4D-8E20-ADD1EA042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63782" y="2485350"/>
                <a:ext cx="924602" cy="895708"/>
              </a:xfrm>
              <a:prstGeom prst="rect">
                <a:avLst/>
              </a:prstGeom>
            </p:spPr>
          </p:pic>
        </p:grpSp>
        <p:sp>
          <p:nvSpPr>
            <p:cNvPr id="13" name="Rectangle 31">
              <a:extLst>
                <a:ext uri="{FF2B5EF4-FFF2-40B4-BE49-F238E27FC236}">
                  <a16:creationId xmlns:a16="http://schemas.microsoft.com/office/drawing/2014/main" id="{992D9B39-0D30-B54C-87BC-EB2D07118B07}"/>
                </a:ext>
              </a:extLst>
            </p:cNvPr>
            <p:cNvSpPr/>
            <p:nvPr/>
          </p:nvSpPr>
          <p:spPr bwMode="auto">
            <a:xfrm>
              <a:off x="8227747" y="1960918"/>
              <a:ext cx="2320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Tomorrow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 - </a:t>
              </a:r>
              <a:r>
                <a:rPr lang="de-DE" sz="2400" b="1" u="non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Cure</a:t>
              </a:r>
              <a:endParaRPr kumimoji="0" lang="de-DE" sz="24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739775" y="1962324"/>
            <a:ext cx="2777658" cy="3576528"/>
            <a:chOff x="739775" y="1962324"/>
            <a:chExt cx="2777658" cy="3576528"/>
          </a:xfrm>
        </p:grpSpPr>
        <p:sp>
          <p:nvSpPr>
            <p:cNvPr id="17" name="Textfeld 19">
              <a:extLst>
                <a:ext uri="{FF2B5EF4-FFF2-40B4-BE49-F238E27FC236}">
                  <a16:creationId xmlns:a16="http://schemas.microsoft.com/office/drawing/2014/main" id="{EAD0C6D2-1721-7B40-AAEF-73115A46ECD6}"/>
                </a:ext>
              </a:extLst>
            </p:cNvPr>
            <p:cNvSpPr txBox="1"/>
            <p:nvPr/>
          </p:nvSpPr>
          <p:spPr bwMode="auto">
            <a:xfrm>
              <a:off x="739775" y="4369301"/>
              <a:ext cx="27776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Chemical substances</a:t>
              </a:r>
            </a:p>
            <a:p>
              <a:pPr marL="342900" lvl="0" indent="-342900">
                <a:spcAft>
                  <a:spcPts val="600"/>
                </a:spcAft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Continuous intake</a:t>
              </a:r>
            </a:p>
            <a:p>
              <a:pPr marL="342900" lvl="0" indent="-342900">
                <a:spcAft>
                  <a:spcPts val="600"/>
                </a:spcAft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Relief of symptoms</a:t>
              </a:r>
              <a:endPara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F043E148-D91B-CE47-B671-F9C80F8AC6C1}"/>
                </a:ext>
              </a:extLst>
            </p:cNvPr>
            <p:cNvSpPr/>
            <p:nvPr/>
          </p:nvSpPr>
          <p:spPr bwMode="auto">
            <a:xfrm>
              <a:off x="1060524" y="1962324"/>
              <a:ext cx="18914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de-DE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Today - Relief</a:t>
              </a: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4"/>
            <a:stretch/>
          </p:blipFill>
          <p:spPr>
            <a:xfrm>
              <a:off x="991311" y="2557747"/>
              <a:ext cx="2526122" cy="1707472"/>
            </a:xfrm>
            <a:prstGeom prst="rect">
              <a:avLst/>
            </a:prstGeom>
          </p:spPr>
        </p:pic>
      </p:grpSp>
      <p:grpSp>
        <p:nvGrpSpPr>
          <p:cNvPr id="20" name="Gruppieren 19"/>
          <p:cNvGrpSpPr/>
          <p:nvPr/>
        </p:nvGrpSpPr>
        <p:grpSpPr>
          <a:xfrm>
            <a:off x="4198929" y="1962323"/>
            <a:ext cx="3315576" cy="3165909"/>
            <a:chOff x="4198929" y="1962323"/>
            <a:chExt cx="3315576" cy="3165909"/>
          </a:xfrm>
        </p:grpSpPr>
        <p:sp>
          <p:nvSpPr>
            <p:cNvPr id="21" name="Textfeld 19">
              <a:extLst>
                <a:ext uri="{FF2B5EF4-FFF2-40B4-BE49-F238E27FC236}">
                  <a16:creationId xmlns:a16="http://schemas.microsoft.com/office/drawing/2014/main" id="{EAD0C6D2-1721-7B40-AAEF-73115A46ECD6}"/>
                </a:ext>
              </a:extLst>
            </p:cNvPr>
            <p:cNvSpPr txBox="1"/>
            <p:nvPr/>
          </p:nvSpPr>
          <p:spPr bwMode="auto">
            <a:xfrm>
              <a:off x="4198929" y="4369050"/>
              <a:ext cx="3315576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Aft>
                  <a:spcPts val="400"/>
                </a:spcAft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Immunotherapy</a:t>
              </a:r>
            </a:p>
            <a:p>
              <a:pPr marL="342900" lvl="0" indent="-342900">
                <a:spcAft>
                  <a:spcPts val="400"/>
                </a:spcAft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Cell and gene therapy</a:t>
              </a:r>
              <a:endPara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F043E148-D91B-CE47-B671-F9C80F8AC6C1}"/>
                </a:ext>
              </a:extLst>
            </p:cNvPr>
            <p:cNvSpPr/>
            <p:nvPr/>
          </p:nvSpPr>
          <p:spPr bwMode="auto">
            <a:xfrm>
              <a:off x="4306854" y="1962323"/>
              <a:ext cx="2600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de-DE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Precision </a:t>
              </a:r>
              <a:r>
                <a:rPr lang="de-DE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Medicine</a:t>
              </a: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1"/>
            <a:stretch/>
          </p:blipFill>
          <p:spPr>
            <a:xfrm>
              <a:off x="4199728" y="2674350"/>
              <a:ext cx="2884875" cy="1487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13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>
          <a:xfrm>
            <a:off x="739775" y="353961"/>
            <a:ext cx="7385322" cy="8209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unding </a:t>
            </a:r>
            <a:r>
              <a:rPr lang="en-US" sz="4000" b="1" dirty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b="1" dirty="0" smtClean="0">
                <a:solidFill>
                  <a:srgbClr val="38A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ources</a:t>
            </a:r>
            <a:endParaRPr lang="en-US" sz="4000" b="1" dirty="0">
              <a:solidFill>
                <a:srgbClr val="38AC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14">
            <a:extLst>
              <a:ext uri="{FF2B5EF4-FFF2-40B4-BE49-F238E27FC236}">
                <a16:creationId xmlns:a16="http://schemas.microsoft.com/office/drawing/2014/main" id="{E55C1460-2566-4047-9673-13298C81C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/>
          <a:stretch/>
        </p:blipFill>
        <p:spPr>
          <a:xfrm>
            <a:off x="7410450" y="1451822"/>
            <a:ext cx="3918857" cy="144732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9775" y="1406407"/>
            <a:ext cx="50821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38AC9A"/>
                </a:solidFill>
              </a:rPr>
              <a:t>Clusters4Future Initiative of the BMBF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137 Germany-wide applicants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SaxoCell is one of seven funded Clusters in the first implementation phase (yellow)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amount: 15 Mio Euro for three years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086324" y="3160317"/>
            <a:ext cx="4329723" cy="2913588"/>
            <a:chOff x="634999" y="3319020"/>
            <a:chExt cx="4329723" cy="2913588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/>
            <a:srcRect l="933" t="1670" r="5693" b="8931"/>
            <a:stretch/>
          </p:blipFill>
          <p:spPr>
            <a:xfrm>
              <a:off x="798512" y="3319020"/>
              <a:ext cx="4010026" cy="2342937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634999" y="5632444"/>
              <a:ext cx="432972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Federal Research Minister Anja </a:t>
              </a:r>
              <a:r>
                <a:rPr lang="en-US" sz="1100" dirty="0" err="1">
                  <a:solidFill>
                    <a:schemeClr val="bg2">
                      <a:lumMod val="50000"/>
                    </a:schemeClr>
                  </a:solidFill>
                </a:rPr>
                <a:t>Karliczek</a:t>
              </a:r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 announces </a:t>
              </a:r>
              <a:r>
                <a:rPr lang="en-US" sz="1100" dirty="0" smtClean="0">
                  <a:solidFill>
                    <a:schemeClr val="bg2">
                      <a:lumMod val="50000"/>
                    </a:schemeClr>
                  </a:solidFill>
                </a:rPr>
                <a:t>SaxoCell as a winner </a:t>
              </a:r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in the "Clusters4Future" competition at a press conference</a:t>
              </a:r>
              <a:r>
                <a:rPr lang="en-US" sz="1100" dirty="0" smtClean="0">
                  <a:solidFill>
                    <a:schemeClr val="bg2">
                      <a:lumMod val="50000"/>
                    </a:schemeClr>
                  </a:solidFill>
                </a:rPr>
                <a:t>. Ulrike Köhl as SaxoCell spokesperson in the upper left. © </a:t>
              </a:r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BMBF/Hans-Joachim </a:t>
              </a:r>
              <a:r>
                <a:rPr lang="en-US" sz="1100" dirty="0" err="1">
                  <a:solidFill>
                    <a:schemeClr val="bg2">
                      <a:lumMod val="50000"/>
                    </a:schemeClr>
                  </a:solidFill>
                </a:rPr>
                <a:t>Rickel</a:t>
              </a:r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232781" y="3859213"/>
            <a:ext cx="4239895" cy="2547751"/>
            <a:chOff x="6946602" y="3236632"/>
            <a:chExt cx="4239895" cy="2547751"/>
          </a:xfrm>
        </p:grpSpPr>
        <p:sp>
          <p:nvSpPr>
            <p:cNvPr id="11" name="Rechteck 10"/>
            <p:cNvSpPr/>
            <p:nvPr/>
          </p:nvSpPr>
          <p:spPr>
            <a:xfrm>
              <a:off x="6946602" y="5522773"/>
              <a:ext cx="360777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Winners of the first Clusters4Future funding round.</a:t>
              </a:r>
              <a:r>
                <a:rPr lang="de-DE" sz="1100" dirty="0" smtClean="0">
                  <a:solidFill>
                    <a:schemeClr val="bg2">
                      <a:lumMod val="50000"/>
                    </a:schemeClr>
                  </a:solidFill>
                </a:rPr>
                <a:t>©</a:t>
              </a:r>
              <a:r>
                <a:rPr lang="de-DE" sz="1100" i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de-DE" sz="1100" dirty="0">
                  <a:solidFill>
                    <a:schemeClr val="bg2">
                      <a:lumMod val="50000"/>
                    </a:schemeClr>
                  </a:solidFill>
                </a:rPr>
                <a:t>BMBF 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311" y="3236632"/>
              <a:ext cx="4167186" cy="2314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axoCell Farbsc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A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2216</Words>
  <Application>Microsoft Office PowerPoint</Application>
  <PresentationFormat>Breitbild</PresentationFormat>
  <Paragraphs>519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Calibri </vt:lpstr>
      <vt:lpstr>Courier New</vt:lpstr>
      <vt:lpstr>Frutiger LT Com 55 Roman</vt:lpstr>
      <vt:lpstr>Wingdings</vt:lpstr>
      <vt:lpstr>ヒラギノ角ゴ ProN W3</vt:lpstr>
      <vt:lpstr>Office</vt:lpstr>
      <vt:lpstr>PowerPoint-Präsentation</vt:lpstr>
      <vt:lpstr>Key Facts Of SaxoCell®</vt:lpstr>
      <vt:lpstr>The Vision Of SaxoCell®</vt:lpstr>
      <vt:lpstr>PowerPoint-Präsentation</vt:lpstr>
      <vt:lpstr>PowerPoint-Präsentation</vt:lpstr>
      <vt:lpstr>PowerPoint-Präsentation</vt:lpstr>
      <vt:lpstr>PowerPoint-Präsentation</vt:lpstr>
      <vt:lpstr>SaxoCell® - Medicine Of The Future </vt:lpstr>
      <vt:lpstr>Funding And Funding Sources</vt:lpstr>
      <vt:lpstr>Spokespersons Of The Cluster</vt:lpstr>
      <vt:lpstr>Structure Of SaxoCell®</vt:lpstr>
      <vt:lpstr>SaxoCell® R&amp;D Projects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SaxoCell® industry partners</vt:lpstr>
      <vt:lpstr>Scientific Advisory Board</vt:lpstr>
      <vt:lpstr>SaxoCell Assets Excellent Partners and Infrastructure plus Innovative Technologies</vt:lpstr>
      <vt:lpstr>PowerPoint-Präsentation</vt:lpstr>
      <vt:lpstr>Business Unit Cell &amp; Gene Therapy at Fraunhofer IZI</vt:lpstr>
      <vt:lpstr>Activity areas of SaxoCell®</vt:lpstr>
      <vt:lpstr>Roadmap 1 Technical &amp; Clinical Innovations</vt:lpstr>
      <vt:lpstr>Roadmap 2 Economic &amp; Social Innovations</vt:lpstr>
      <vt:lpstr>Benefits for the Industry</vt:lpstr>
      <vt:lpstr>PowerPoint-Präsentation</vt:lpstr>
      <vt:lpstr>PowerPoint-Präsentation</vt:lpstr>
    </vt:vector>
  </TitlesOfParts>
  <Company>Universitätsklinikum Leipzig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Binder, Stefanie</dc:creator>
  <cp:lastModifiedBy>Binder, Stefanie</cp:lastModifiedBy>
  <cp:revision>32</cp:revision>
  <dcterms:created xsi:type="dcterms:W3CDTF">2022-02-08T13:26:09Z</dcterms:created>
  <dcterms:modified xsi:type="dcterms:W3CDTF">2023-10-11T12:50:19Z</dcterms:modified>
</cp:coreProperties>
</file>