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>
        <p:scale>
          <a:sx n="93" d="100"/>
          <a:sy n="93" d="100"/>
        </p:scale>
        <p:origin x="-8250" y="-1994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D475-364D-4ABD-A5D7-5810040F54D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3B58-9154-41ED-8CAC-2FD01C92AA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53B58-9154-41ED-8CAC-2FD01C92A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B50F3CE2-EA01-4CE2-AFCB-17FBDBC4ECE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7725552A-5C78-4C01-9244-D32B5D5CB9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/>
          <p:cNvPicPr/>
          <p:nvPr userDrawn="1"/>
        </p:nvPicPr>
        <p:blipFill>
          <a:blip r:embed="rId13"/>
          <a:stretch/>
        </p:blipFill>
        <p:spPr>
          <a:xfrm>
            <a:off x="1328773" y="392195"/>
            <a:ext cx="12799183" cy="3406012"/>
          </a:xfrm>
          <a:prstGeom prst="rect">
            <a:avLst/>
          </a:prstGeom>
          <a:ln w="0">
            <a:noFill/>
          </a:ln>
        </p:spPr>
      </p:pic>
      <p:sp>
        <p:nvSpPr>
          <p:cNvPr id="8" name="Rechteck 11"/>
          <p:cNvSpPr/>
          <p:nvPr userDrawn="1"/>
        </p:nvSpPr>
        <p:spPr>
          <a:xfrm>
            <a:off x="0" y="4179208"/>
            <a:ext cx="30275212" cy="45719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0000">
                <a:srgbClr val="B3E298"/>
              </a:gs>
              <a:gs pos="61000">
                <a:srgbClr val="66C430"/>
              </a:gs>
              <a:gs pos="87000">
                <a:srgbClr val="38AC9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1" strike="noStrike" spc="-1">
              <a:solidFill>
                <a:schemeClr val="dk1">
                  <a:lumMod val="75000"/>
                  <a:lumOff val="25000"/>
                </a:schemeClr>
              </a:solidFill>
              <a:latin typeface="Calibri"/>
              <a:ea typeface="Arial"/>
            </a:endParaRPr>
          </a:p>
        </p:txBody>
      </p:sp>
      <p:sp>
        <p:nvSpPr>
          <p:cNvPr id="9" name="Rechteck 10"/>
          <p:cNvSpPr/>
          <p:nvPr userDrawn="1"/>
        </p:nvSpPr>
        <p:spPr>
          <a:xfrm>
            <a:off x="17664184" y="1146975"/>
            <a:ext cx="11217960" cy="2276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Aft>
                <a:spcPts val="1199"/>
              </a:spcAft>
            </a:pPr>
            <a:r>
              <a:rPr lang="en-US" sz="8800" b="1" strike="noStrike" cap="small" spc="-1" dirty="0">
                <a:solidFill>
                  <a:srgbClr val="A9DE8B"/>
                </a:solidFill>
                <a:latin typeface="Calibri "/>
                <a:ea typeface="DejaVu Sans"/>
              </a:rPr>
              <a:t>L</a:t>
            </a:r>
            <a:r>
              <a:rPr lang="en-US" sz="8800" b="1" strike="noStrike" cap="small" spc="-1" dirty="0">
                <a:solidFill>
                  <a:srgbClr val="9BD978"/>
                </a:solidFill>
                <a:latin typeface="Calibri "/>
                <a:ea typeface="DejaVu Sans"/>
              </a:rPr>
              <a:t>i</a:t>
            </a:r>
            <a:r>
              <a:rPr lang="en-US" sz="8800" b="1" strike="noStrike" cap="small" spc="-1" dirty="0">
                <a:solidFill>
                  <a:srgbClr val="7CCC4D"/>
                </a:solidFill>
                <a:latin typeface="Calibri "/>
                <a:ea typeface="DejaVu Sans"/>
              </a:rPr>
              <a:t>v</a:t>
            </a:r>
            <a:r>
              <a:rPr lang="en-US" sz="8800" b="1" strike="noStrike" cap="small" spc="-1" dirty="0">
                <a:solidFill>
                  <a:srgbClr val="79CB4A"/>
                </a:solidFill>
                <a:latin typeface="Calibri "/>
                <a:ea typeface="DejaVu Sans"/>
              </a:rPr>
              <a:t>i</a:t>
            </a:r>
            <a:r>
              <a:rPr lang="en-US" sz="8800" b="1" strike="noStrike" cap="small" spc="-1" dirty="0">
                <a:solidFill>
                  <a:srgbClr val="6EC73B"/>
                </a:solidFill>
                <a:latin typeface="Calibri "/>
                <a:ea typeface="DejaVu Sans"/>
              </a:rPr>
              <a:t>n</a:t>
            </a:r>
            <a:r>
              <a:rPr lang="en-US" sz="8800" b="1" strike="noStrike" cap="small" spc="-1" dirty="0">
                <a:solidFill>
                  <a:srgbClr val="5FC13F"/>
                </a:solidFill>
                <a:latin typeface="Calibri "/>
                <a:ea typeface="DejaVu Sans"/>
              </a:rPr>
              <a:t>g</a:t>
            </a:r>
            <a:r>
              <a:rPr lang="en-US" sz="8800" b="1" strike="noStrike" cap="small" spc="-1" dirty="0">
                <a:solidFill>
                  <a:srgbClr val="66C430"/>
                </a:solidFill>
                <a:latin typeface="Calibri "/>
                <a:ea typeface="DejaVu Sans"/>
              </a:rPr>
              <a:t> </a:t>
            </a:r>
            <a:r>
              <a:rPr lang="en-US" sz="8800" b="1" strike="noStrike" cap="small" spc="-1" dirty="0">
                <a:solidFill>
                  <a:srgbClr val="5ABE4B"/>
                </a:solidFill>
                <a:latin typeface="Calibri "/>
                <a:ea typeface="DejaVu Sans"/>
              </a:rPr>
              <a:t>D</a:t>
            </a:r>
            <a:r>
              <a:rPr lang="en-US" sz="8800" b="1" strike="noStrike" cap="small" spc="-1" dirty="0">
                <a:solidFill>
                  <a:srgbClr val="4FB864"/>
                </a:solidFill>
                <a:latin typeface="Calibri "/>
                <a:ea typeface="DejaVu Sans"/>
              </a:rPr>
              <a:t>r</a:t>
            </a:r>
            <a:r>
              <a:rPr lang="en-US" sz="8800" b="1" strike="noStrike" cap="small" spc="-1" dirty="0">
                <a:solidFill>
                  <a:srgbClr val="43B280"/>
                </a:solidFill>
                <a:latin typeface="Calibri "/>
                <a:ea typeface="DejaVu Sans"/>
              </a:rPr>
              <a:t>u</a:t>
            </a:r>
            <a:r>
              <a:rPr lang="en-US" sz="8800" b="1" strike="noStrike" cap="small" spc="-1" dirty="0">
                <a:solidFill>
                  <a:srgbClr val="39AD97"/>
                </a:solidFill>
                <a:latin typeface="Calibri "/>
                <a:ea typeface="DejaVu Sans"/>
              </a:rPr>
              <a:t>g</a:t>
            </a:r>
            <a:r>
              <a:rPr lang="en-US" sz="8800" b="1" strike="noStrike" cap="small" spc="-1" dirty="0">
                <a:solidFill>
                  <a:srgbClr val="38AC9A"/>
                </a:solidFill>
                <a:latin typeface="Calibri "/>
                <a:ea typeface="DejaVu Sans"/>
              </a:rPr>
              <a:t>s</a:t>
            </a:r>
            <a:endParaRPr lang="en-US" sz="8800" b="0" strike="noStrike" spc="-1" dirty="0">
              <a:solidFill>
                <a:srgbClr val="000000"/>
              </a:solidFill>
              <a:latin typeface="Calibri"/>
            </a:endParaRPr>
          </a:p>
          <a:p>
            <a:pPr algn="r" defTabSz="914400">
              <a:lnSpc>
                <a:spcPct val="100000"/>
              </a:lnSpc>
              <a:spcAft>
                <a:spcPts val="1199"/>
              </a:spcAft>
            </a:pPr>
            <a:r>
              <a:rPr lang="en-US" sz="4400" b="1" strike="noStrike" cap="small" spc="-1" dirty="0" err="1">
                <a:solidFill>
                  <a:srgbClr val="A6A6A6"/>
                </a:solidFill>
                <a:latin typeface="Calibri "/>
                <a:ea typeface="DejaVu Sans"/>
              </a:rPr>
              <a:t>Saxonian</a:t>
            </a:r>
            <a:r>
              <a:rPr lang="en-US" sz="4400" b="1" strike="noStrike" cap="small" spc="-1" dirty="0">
                <a:solidFill>
                  <a:srgbClr val="A6A6A6"/>
                </a:solidFill>
                <a:latin typeface="Calibri "/>
                <a:ea typeface="DejaVu Sans"/>
              </a:rPr>
              <a:t> Precision Therapy Cluster 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664386" y="40702709"/>
            <a:ext cx="289464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7"/>
          <p:cNvPicPr/>
          <p:nvPr userDrawn="1"/>
        </p:nvPicPr>
        <p:blipFill>
          <a:blip r:embed="rId14"/>
          <a:stretch/>
        </p:blipFill>
        <p:spPr>
          <a:xfrm>
            <a:off x="6356824" y="41220089"/>
            <a:ext cx="3362742" cy="1355593"/>
          </a:xfrm>
          <a:prstGeom prst="rect">
            <a:avLst/>
          </a:prstGeom>
          <a:ln w="0">
            <a:noFill/>
          </a:ln>
        </p:spPr>
      </p:pic>
      <p:pic>
        <p:nvPicPr>
          <p:cNvPr id="12" name="Grafik 8"/>
          <p:cNvPicPr/>
          <p:nvPr userDrawn="1"/>
        </p:nvPicPr>
        <p:blipFill>
          <a:blip r:embed="rId15"/>
          <a:stretch/>
        </p:blipFill>
        <p:spPr>
          <a:xfrm>
            <a:off x="12056731" y="41623988"/>
            <a:ext cx="2650326" cy="739076"/>
          </a:xfrm>
          <a:prstGeom prst="rect">
            <a:avLst/>
          </a:prstGeom>
          <a:ln w="0">
            <a:noFill/>
          </a:ln>
        </p:spPr>
      </p:pic>
      <p:pic>
        <p:nvPicPr>
          <p:cNvPr id="13" name="Grafik 9"/>
          <p:cNvPicPr/>
          <p:nvPr userDrawn="1"/>
        </p:nvPicPr>
        <p:blipFill>
          <a:blip r:embed="rId16"/>
          <a:stretch/>
        </p:blipFill>
        <p:spPr>
          <a:xfrm>
            <a:off x="1607120" y="41549838"/>
            <a:ext cx="2390889" cy="692826"/>
          </a:xfrm>
          <a:prstGeom prst="rect">
            <a:avLst/>
          </a:prstGeom>
          <a:ln w="0">
            <a:noFill/>
          </a:ln>
        </p:spPr>
      </p:pic>
      <p:pic>
        <p:nvPicPr>
          <p:cNvPr id="14" name="Picture 17"/>
          <p:cNvPicPr/>
          <p:nvPr userDrawn="1"/>
        </p:nvPicPr>
        <p:blipFill>
          <a:blip r:embed="rId17"/>
          <a:stretch/>
        </p:blipFill>
        <p:spPr>
          <a:xfrm>
            <a:off x="17417034" y="41530096"/>
            <a:ext cx="3134053" cy="715489"/>
          </a:xfrm>
          <a:prstGeom prst="rect">
            <a:avLst/>
          </a:prstGeom>
          <a:ln w="0">
            <a:noFill/>
          </a:ln>
        </p:spPr>
      </p:pic>
      <p:pic>
        <p:nvPicPr>
          <p:cNvPr id="15" name="Grafik 1"/>
          <p:cNvPicPr/>
          <p:nvPr userDrawn="1"/>
        </p:nvPicPr>
        <p:blipFill rotWithShape="1">
          <a:blip r:embed="rId18"/>
          <a:srcRect t="12459" b="15072"/>
          <a:stretch/>
        </p:blipFill>
        <p:spPr>
          <a:xfrm>
            <a:off x="22817470" y="40923410"/>
            <a:ext cx="6793355" cy="163629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248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7.pn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hyperlink" Target="mailto:info@saxocell.de" TargetMode="External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37" Type="http://schemas.openxmlformats.org/officeDocument/2006/relationships/image" Target="../media/image40.png"/><Relationship Id="rId40" Type="http://schemas.openxmlformats.org/officeDocument/2006/relationships/image" Target="../media/image43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ichtungspfeil 214"/>
          <p:cNvSpPr/>
          <p:nvPr/>
        </p:nvSpPr>
        <p:spPr>
          <a:xfrm rot="16200000">
            <a:off x="7378037" y="27281421"/>
            <a:ext cx="1727271" cy="12430535"/>
          </a:xfrm>
          <a:prstGeom prst="homePlate">
            <a:avLst>
              <a:gd name="adj" fmla="val 32055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Chevron 209"/>
          <p:cNvSpPr/>
          <p:nvPr/>
        </p:nvSpPr>
        <p:spPr>
          <a:xfrm rot="10800000">
            <a:off x="2661936" y="27423517"/>
            <a:ext cx="1358926" cy="777199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7" name="Chevron 206"/>
          <p:cNvSpPr/>
          <p:nvPr/>
        </p:nvSpPr>
        <p:spPr>
          <a:xfrm rot="10800000">
            <a:off x="2637126" y="24698039"/>
            <a:ext cx="1358926" cy="77719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echteck 208"/>
          <p:cNvSpPr/>
          <p:nvPr/>
        </p:nvSpPr>
        <p:spPr>
          <a:xfrm>
            <a:off x="2014279" y="27168580"/>
            <a:ext cx="1425515" cy="12670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hteck 205"/>
          <p:cNvSpPr/>
          <p:nvPr/>
        </p:nvSpPr>
        <p:spPr>
          <a:xfrm>
            <a:off x="1989469" y="23481494"/>
            <a:ext cx="1425515" cy="3206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8"/>
          <a:stretch/>
        </p:blipFill>
        <p:spPr>
          <a:xfrm>
            <a:off x="1475998" y="17747313"/>
            <a:ext cx="3626136" cy="32612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87" y="17225609"/>
            <a:ext cx="8569350" cy="45303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6"/>
          <a:stretch/>
        </p:blipFill>
        <p:spPr>
          <a:xfrm>
            <a:off x="20520693" y="7147819"/>
            <a:ext cx="7895634" cy="5976358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254561" y="18027323"/>
            <a:ext cx="48272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parters</a:t>
            </a: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endParaRPr lang="de-DE" sz="24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(TU Dresden, Leipzig University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Research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(Fraunhofer IZI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Hospitals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(Chemnitz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Hospital, University Hospitals Dresden &amp; Leipzig)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Industrial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(regional, national &amp; international)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22642197" y="20787793"/>
            <a:ext cx="5648349" cy="927023"/>
            <a:chOff x="6253141" y="5483683"/>
            <a:chExt cx="5648349" cy="988109"/>
          </a:xfrm>
        </p:grpSpPr>
        <p:sp>
          <p:nvSpPr>
            <p:cNvPr id="32" name="Chevron 31"/>
            <p:cNvSpPr/>
            <p:nvPr/>
          </p:nvSpPr>
          <p:spPr>
            <a:xfrm>
              <a:off x="6253141" y="5483683"/>
              <a:ext cx="5648349" cy="97746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0109019" y="6110929"/>
              <a:ext cx="1286314" cy="360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SaxoCell</a:t>
              </a:r>
              <a:r>
                <a:rPr lang="de-DE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e.V. 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0465991" y="20447742"/>
            <a:ext cx="2549202" cy="917034"/>
            <a:chOff x="4076935" y="5198718"/>
            <a:chExt cx="2549202" cy="977462"/>
          </a:xfrm>
        </p:grpSpPr>
        <p:sp>
          <p:nvSpPr>
            <p:cNvPr id="35" name="Chevron 34"/>
            <p:cNvSpPr/>
            <p:nvPr/>
          </p:nvSpPr>
          <p:spPr>
            <a:xfrm>
              <a:off x="4076935" y="5198718"/>
              <a:ext cx="2549202" cy="977462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579068" y="5267133"/>
              <a:ext cx="1580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2021-2024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€15mio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20%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Industry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share</a:t>
              </a:r>
              <a:endParaRPr lang="de-DE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22725388" y="20447742"/>
            <a:ext cx="2549202" cy="917034"/>
            <a:chOff x="6336332" y="5198718"/>
            <a:chExt cx="2549202" cy="977462"/>
          </a:xfrm>
        </p:grpSpPr>
        <p:sp>
          <p:nvSpPr>
            <p:cNvPr id="38" name="Chevron 37"/>
            <p:cNvSpPr/>
            <p:nvPr/>
          </p:nvSpPr>
          <p:spPr>
            <a:xfrm>
              <a:off x="6336332" y="5198718"/>
              <a:ext cx="2549202" cy="97746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843212" y="5254420"/>
              <a:ext cx="1580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2024-2027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€15mio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35%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Industry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share</a:t>
              </a:r>
              <a:endParaRPr lang="de-DE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24949097" y="20447742"/>
            <a:ext cx="2549202" cy="917034"/>
            <a:chOff x="8560041" y="5198718"/>
            <a:chExt cx="2549202" cy="977462"/>
          </a:xfrm>
        </p:grpSpPr>
        <p:sp>
          <p:nvSpPr>
            <p:cNvPr id="41" name="Chevron 40"/>
            <p:cNvSpPr/>
            <p:nvPr/>
          </p:nvSpPr>
          <p:spPr>
            <a:xfrm>
              <a:off x="8560041" y="5198718"/>
              <a:ext cx="2549202" cy="977462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066920" y="5252394"/>
              <a:ext cx="1580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2027-2030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€15mio</a:t>
              </a:r>
            </a:p>
            <a:p>
              <a:pPr algn="ctr"/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50%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Industry</a:t>
              </a:r>
              <a:r>
                <a:rPr lang="de-DE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share</a:t>
              </a:r>
              <a:endParaRPr lang="de-DE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563858" y="5241986"/>
            <a:ext cx="14752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The Future of Cancer Treatment: </a:t>
            </a:r>
            <a:r>
              <a:rPr lang="en-US" sz="4800" b="1" dirty="0" smtClean="0">
                <a:solidFill>
                  <a:schemeClr val="accent2"/>
                </a:solidFill>
              </a:rPr>
              <a:t>Cell </a:t>
            </a:r>
            <a:r>
              <a:rPr lang="en-US" sz="4800" b="1" dirty="0">
                <a:solidFill>
                  <a:schemeClr val="accent2"/>
                </a:solidFill>
              </a:rPr>
              <a:t>and </a:t>
            </a:r>
            <a:r>
              <a:rPr lang="en-US" sz="4800" b="1" dirty="0" smtClean="0">
                <a:solidFill>
                  <a:schemeClr val="accent2"/>
                </a:solidFill>
              </a:rPr>
              <a:t>Gene </a:t>
            </a:r>
            <a:r>
              <a:rPr lang="en-US" sz="4800" b="1" dirty="0">
                <a:solidFill>
                  <a:schemeClr val="accent2"/>
                </a:solidFill>
              </a:rPr>
              <a:t>Therapies</a:t>
            </a:r>
          </a:p>
        </p:txBody>
      </p:sp>
      <p:grpSp>
        <p:nvGrpSpPr>
          <p:cNvPr id="116" name="Gruppieren 115"/>
          <p:cNvGrpSpPr/>
          <p:nvPr/>
        </p:nvGrpSpPr>
        <p:grpSpPr>
          <a:xfrm>
            <a:off x="2042035" y="8581733"/>
            <a:ext cx="11947192" cy="3520793"/>
            <a:chOff x="15927436" y="6772013"/>
            <a:chExt cx="11947192" cy="352079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5927436" y="8476937"/>
              <a:ext cx="11947192" cy="1815869"/>
              <a:chOff x="248040" y="1642320"/>
              <a:chExt cx="11246401" cy="1612094"/>
            </a:xfrm>
          </p:grpSpPr>
          <p:sp>
            <p:nvSpPr>
              <p:cNvPr id="11" name="Pfeil nach unten 10"/>
              <p:cNvSpPr/>
              <p:nvPr/>
            </p:nvSpPr>
            <p:spPr>
              <a:xfrm rot="16200000">
                <a:off x="10087554" y="1847527"/>
                <a:ext cx="1612094" cy="1201680"/>
              </a:xfrm>
              <a:prstGeom prst="downArrow">
                <a:avLst>
                  <a:gd name="adj1" fmla="val 48476"/>
                  <a:gd name="adj2" fmla="val 67869"/>
                </a:avLst>
              </a:prstGeom>
              <a:solidFill>
                <a:srgbClr val="38AC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00000"/>
                  </a:lnSpc>
                </a:pPr>
                <a:endParaRPr lang="de-DE" sz="18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248040" y="1982880"/>
                <a:ext cx="10431000" cy="85606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40000">
                    <a:srgbClr val="B3E298"/>
                  </a:gs>
                  <a:gs pos="61000">
                    <a:srgbClr val="66C430"/>
                  </a:gs>
                  <a:gs pos="87000">
                    <a:srgbClr val="38AC9A"/>
                  </a:gs>
                </a:gsLst>
                <a:lin ang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lnSpc>
                    <a:spcPct val="100000"/>
                  </a:lnSpc>
                </a:pPr>
                <a:endParaRPr lang="de-DE" sz="3600" b="1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endParaRPr>
              </a:p>
            </p:txBody>
          </p:sp>
        </p:grpSp>
        <p:pic>
          <p:nvPicPr>
            <p:cNvPr id="13" name="Grafik 12"/>
            <p:cNvPicPr/>
            <p:nvPr/>
          </p:nvPicPr>
          <p:blipFill rotWithShape="1">
            <a:blip r:embed="rId6"/>
            <a:srcRect t="15688" b="16226"/>
            <a:stretch/>
          </p:blipFill>
          <p:spPr>
            <a:xfrm>
              <a:off x="17109917" y="7652653"/>
              <a:ext cx="1567470" cy="92586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16686560" y="6955950"/>
              <a:ext cx="21136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</a:t>
              </a:r>
              <a:r>
                <a:rPr lang="de-DE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de-DE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fits</a:t>
              </a:r>
              <a:r>
                <a:rPr lang="de-DE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-all </a:t>
              </a:r>
              <a:r>
                <a:rPr lang="de-DE" b="1" dirty="0" err="1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solution</a:t>
              </a:r>
              <a:endParaRPr lang="de-DE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Chemotherapy</a:t>
              </a:r>
              <a:endParaRPr lang="de-D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2" r="17001"/>
            <a:stretch/>
          </p:blipFill>
          <p:spPr>
            <a:xfrm>
              <a:off x="20267021" y="7767680"/>
              <a:ext cx="2770842" cy="2296258"/>
            </a:xfrm>
            <a:prstGeom prst="rect">
              <a:avLst/>
            </a:prstGeom>
          </p:spPr>
        </p:pic>
        <p:grpSp>
          <p:nvGrpSpPr>
            <p:cNvPr id="17" name="Gruppieren 16"/>
            <p:cNvGrpSpPr/>
            <p:nvPr/>
          </p:nvGrpSpPr>
          <p:grpSpPr>
            <a:xfrm>
              <a:off x="19883529" y="6772013"/>
              <a:ext cx="3379401" cy="872085"/>
              <a:chOff x="3905683" y="1401702"/>
              <a:chExt cx="3379401" cy="872085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4359697" y="1904455"/>
                <a:ext cx="2462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Cell </a:t>
                </a:r>
                <a:r>
                  <a:rPr lang="de-DE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de-DE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nd</a:t>
                </a:r>
                <a:r>
                  <a:rPr lang="de-DE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Gene </a:t>
                </a:r>
                <a:r>
                  <a:rPr lang="de-DE" b="1" dirty="0" err="1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Therapies</a:t>
                </a:r>
                <a:endPara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3905683" y="1401702"/>
                <a:ext cx="3379401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de-DE" sz="2400" b="1" cap="small" spc="-1" dirty="0" smtClean="0">
                    <a:solidFill>
                      <a:srgbClr val="76B82A"/>
                    </a:solidFill>
                    <a:latin typeface="Calibri "/>
                  </a:rPr>
                  <a:t>Liv</a:t>
                </a:r>
                <a:r>
                  <a:rPr lang="de-DE" sz="2400" b="1" cap="small" spc="-1" dirty="0" smtClean="0">
                    <a:solidFill>
                      <a:srgbClr val="65B14B"/>
                    </a:solidFill>
                    <a:latin typeface="Calibri "/>
                  </a:rPr>
                  <a:t>in</a:t>
                </a:r>
                <a:r>
                  <a:rPr lang="de-DE" sz="2400" b="1" cap="small" spc="-1" dirty="0">
                    <a:solidFill>
                      <a:srgbClr val="65B14B"/>
                    </a:solidFill>
                    <a:latin typeface="Calibri "/>
                  </a:rPr>
                  <a:t>g</a:t>
                </a:r>
                <a:r>
                  <a:rPr lang="de-DE" sz="2400" b="1" cap="small" spc="-1" dirty="0" smtClean="0">
                    <a:solidFill>
                      <a:srgbClr val="40A977"/>
                    </a:solidFill>
                    <a:latin typeface="Calibri "/>
                  </a:rPr>
                  <a:t> Drug</a:t>
                </a:r>
                <a:r>
                  <a:rPr lang="de-DE" sz="2400" b="1" cap="small" spc="-1" dirty="0" smtClean="0">
                    <a:solidFill>
                      <a:srgbClr val="0AA295"/>
                    </a:solidFill>
                    <a:latin typeface="Calibri "/>
                  </a:rPr>
                  <a:t>s </a:t>
                </a:r>
              </a:p>
            </p:txBody>
          </p:sp>
        </p:grpSp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57" r="68729" b="21070"/>
            <a:stretch/>
          </p:blipFill>
          <p:spPr>
            <a:xfrm>
              <a:off x="16954315" y="8427528"/>
              <a:ext cx="1782237" cy="1559946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23652015" y="6962276"/>
              <a:ext cx="33764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Tailored </a:t>
              </a:r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treatment</a:t>
              </a: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for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specific person &amp; diagnosis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6" descr="Technology | Elicera Therapeutics AB"/>
            <p:cNvPicPr/>
            <p:nvPr/>
          </p:nvPicPr>
          <p:blipFill rotWithShape="1">
            <a:blip r:embed="rId9"/>
            <a:srcRect l="25918" t="14815" r="28348" b="23831"/>
            <a:stretch/>
          </p:blipFill>
          <p:spPr>
            <a:xfrm rot="1241210">
              <a:off x="24563555" y="7636745"/>
              <a:ext cx="1538912" cy="909604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43" t="30357" r="1867" b="21070"/>
            <a:stretch/>
          </p:blipFill>
          <p:spPr>
            <a:xfrm>
              <a:off x="24527017" y="8468621"/>
              <a:ext cx="1798159" cy="1593306"/>
            </a:xfrm>
            <a:prstGeom prst="rect">
              <a:avLst/>
            </a:prstGeom>
          </p:spPr>
        </p:pic>
      </p:grpSp>
      <p:sp>
        <p:nvSpPr>
          <p:cNvPr id="4" name="Rechteck 3"/>
          <p:cNvSpPr/>
          <p:nvPr/>
        </p:nvSpPr>
        <p:spPr>
          <a:xfrm>
            <a:off x="1658812" y="6304577"/>
            <a:ext cx="128613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For </a:t>
            </a:r>
            <a:r>
              <a:rPr lang="en-US" dirty="0"/>
              <a:t>decades, chemotherapy has been the standard treatment for cancer—using chemical substances (</a:t>
            </a:r>
            <a:r>
              <a:rPr lang="en-US" dirty="0" err="1"/>
              <a:t>cytostatics</a:t>
            </a:r>
            <a:r>
              <a:rPr lang="en-US" dirty="0"/>
              <a:t>) to slow down tumor growth. However, chemotherapy is not tailored to individual patients, often causing severe side effects by harming healthy cells alongside cancer </a:t>
            </a:r>
            <a:r>
              <a:rPr lang="en-US" dirty="0" smtClean="0"/>
              <a:t>cells. The </a:t>
            </a:r>
            <a:r>
              <a:rPr lang="en-US" dirty="0"/>
              <a:t>2010s marked a turning point with the rise of </a:t>
            </a:r>
            <a:r>
              <a:rPr lang="en-US" b="1" dirty="0">
                <a:solidFill>
                  <a:schemeClr val="accent1"/>
                </a:solidFill>
              </a:rPr>
              <a:t>personalized medicine</a:t>
            </a:r>
            <a:r>
              <a:rPr lang="en-US" dirty="0"/>
              <a:t>, particularly through the approval of groundbreaking </a:t>
            </a:r>
            <a:r>
              <a:rPr lang="en-US" b="1" dirty="0" smtClean="0">
                <a:solidFill>
                  <a:schemeClr val="accent1"/>
                </a:solidFill>
              </a:rPr>
              <a:t>cell </a:t>
            </a: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gene </a:t>
            </a:r>
            <a:r>
              <a:rPr lang="en-US" b="1" dirty="0">
                <a:solidFill>
                  <a:schemeClr val="accent1"/>
                </a:solidFill>
              </a:rPr>
              <a:t>therapies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like CAR-T cell therapy. These innovative treatments harness the body's own immune system to fight cancer in a more precise and effective way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4" name="Textfeld 113"/>
          <p:cNvSpPr txBox="1"/>
          <p:nvPr/>
        </p:nvSpPr>
        <p:spPr>
          <a:xfrm>
            <a:off x="1691791" y="14628791"/>
            <a:ext cx="1279535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While these </a:t>
            </a:r>
            <a:r>
              <a:rPr lang="en-US" dirty="0" smtClean="0"/>
              <a:t>tailored therapies </a:t>
            </a:r>
            <a:r>
              <a:rPr lang="en-US" dirty="0"/>
              <a:t>are still expensive and not yet available for all cancer types, they represent a major step toward a future where cancer treatment is more effective, individualized, and with fewer side effects. The revolution in cancer therapy has only just begun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5" name="Rechteck 124"/>
          <p:cNvSpPr/>
          <p:nvPr/>
        </p:nvSpPr>
        <p:spPr>
          <a:xfrm>
            <a:off x="1567401" y="16546938"/>
            <a:ext cx="9793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accent1"/>
                </a:solidFill>
              </a:rPr>
              <a:t>SaxoCell</a:t>
            </a:r>
            <a:r>
              <a:rPr lang="en-US" sz="4800" b="1" dirty="0">
                <a:solidFill>
                  <a:schemeClr val="accent1"/>
                </a:solidFill>
              </a:rPr>
              <a:t>: </a:t>
            </a:r>
            <a:r>
              <a:rPr lang="en-US" sz="4800" b="1" dirty="0">
                <a:solidFill>
                  <a:schemeClr val="accent2"/>
                </a:solidFill>
              </a:rPr>
              <a:t>Living drugs made in Saxony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15325697" y="14624860"/>
            <a:ext cx="131298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aim of SaxoCell is to develop and optimize </a:t>
            </a:r>
            <a:r>
              <a:rPr lang="en-US" b="1" dirty="0">
                <a:solidFill>
                  <a:schemeClr val="accent1"/>
                </a:solidFill>
              </a:rPr>
              <a:t>safe, effective and cost-effective </a:t>
            </a:r>
            <a:r>
              <a:rPr lang="en-US" b="1" dirty="0" smtClean="0">
                <a:solidFill>
                  <a:schemeClr val="accent1"/>
                </a:solidFill>
              </a:rPr>
              <a:t>cell </a:t>
            </a:r>
            <a:r>
              <a:rPr lang="en-US" b="1">
                <a:solidFill>
                  <a:schemeClr val="accent1"/>
                </a:solidFill>
              </a:rPr>
              <a:t>and </a:t>
            </a:r>
            <a:r>
              <a:rPr lang="en-US" b="1" smtClean="0">
                <a:solidFill>
                  <a:schemeClr val="accent1"/>
                </a:solidFill>
              </a:rPr>
              <a:t>gene </a:t>
            </a:r>
            <a:r>
              <a:rPr lang="en-US" b="1" dirty="0">
                <a:solidFill>
                  <a:schemeClr val="accent1"/>
                </a:solidFill>
              </a:rPr>
              <a:t>therapeutics in Saxony</a:t>
            </a:r>
            <a:r>
              <a:rPr lang="en-US" dirty="0"/>
              <a:t>, the so-called </a:t>
            </a:r>
            <a:r>
              <a:rPr lang="en-US" b="1" dirty="0">
                <a:solidFill>
                  <a:schemeClr val="accent1"/>
                </a:solidFill>
              </a:rPr>
              <a:t>living drugs</a:t>
            </a:r>
            <a:r>
              <a:rPr lang="en-US" dirty="0"/>
              <a:t>. We work in a strong network of local partners from academia, healthcare and industry to make Saxony a hotspot for gene and cell therapy.</a:t>
            </a:r>
          </a:p>
        </p:txBody>
      </p:sp>
      <p:sp>
        <p:nvSpPr>
          <p:cNvPr id="138" name="Rechteck 137"/>
          <p:cNvSpPr/>
          <p:nvPr/>
        </p:nvSpPr>
        <p:spPr>
          <a:xfrm>
            <a:off x="20082606" y="17074827"/>
            <a:ext cx="8372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400" b="1" dirty="0" err="1" smtClean="0">
                <a:solidFill>
                  <a:schemeClr val="accent1"/>
                </a:solidFill>
              </a:rPr>
              <a:t>Funding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SaxoCell</a:t>
            </a:r>
            <a:r>
              <a:rPr lang="en-US" dirty="0" smtClean="0"/>
              <a:t> </a:t>
            </a:r>
            <a:r>
              <a:rPr lang="en-US" dirty="0"/>
              <a:t>is one of 7 winners of the </a:t>
            </a:r>
            <a:r>
              <a:rPr lang="en-US" b="1" dirty="0">
                <a:solidFill>
                  <a:schemeClr val="accent1"/>
                </a:solidFill>
              </a:rPr>
              <a:t>BMBF's Clusters4Future initiative </a:t>
            </a:r>
            <a:r>
              <a:rPr lang="en-US" dirty="0"/>
              <a:t>and prevailed nationally against 137 competitors. The first funding period started in 2021 for 3 years and a funding volume of 15 million euros. A second funding phase </a:t>
            </a:r>
            <a:r>
              <a:rPr lang="en-US" dirty="0" smtClean="0"/>
              <a:t>was secured in 2024, </a:t>
            </a:r>
            <a:r>
              <a:rPr lang="en-US" dirty="0"/>
              <a:t>which followed on seamlessly from the first and is characterized by a strong increase </a:t>
            </a:r>
            <a:r>
              <a:rPr lang="en-US" dirty="0" smtClean="0"/>
              <a:t>in </a:t>
            </a:r>
            <a:r>
              <a:rPr lang="en-US" dirty="0"/>
              <a:t>industrial share. We are planning a third and final funding period from 2027, but are already starting the process of cluster sustainability </a:t>
            </a:r>
            <a:r>
              <a:rPr lang="en-US" dirty="0" smtClean="0"/>
              <a:t>through the </a:t>
            </a:r>
            <a:r>
              <a:rPr lang="en-US" b="1" dirty="0" err="1">
                <a:solidFill>
                  <a:schemeClr val="accent1"/>
                </a:solidFill>
              </a:rPr>
              <a:t>SaxoCell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e.V</a:t>
            </a:r>
            <a:r>
              <a:rPr lang="en-US" dirty="0"/>
              <a:t>.</a:t>
            </a:r>
          </a:p>
        </p:txBody>
      </p:sp>
      <p:pic>
        <p:nvPicPr>
          <p:cNvPr id="142" name="Grafik 1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41" y="16501182"/>
            <a:ext cx="3922024" cy="1270102"/>
          </a:xfrm>
          <a:prstGeom prst="rect">
            <a:avLst/>
          </a:prstGeom>
        </p:spPr>
      </p:pic>
      <p:sp>
        <p:nvSpPr>
          <p:cNvPr id="143" name="Rechteck 142"/>
          <p:cNvSpPr/>
          <p:nvPr/>
        </p:nvSpPr>
        <p:spPr>
          <a:xfrm>
            <a:off x="15406322" y="6428359"/>
            <a:ext cx="4850176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What Are </a:t>
            </a:r>
            <a:r>
              <a:rPr lang="en-US" sz="2400" b="1" dirty="0" smtClean="0">
                <a:solidFill>
                  <a:schemeClr val="accent1"/>
                </a:solidFill>
              </a:rPr>
              <a:t>Cell </a:t>
            </a:r>
            <a:r>
              <a:rPr lang="en-US" sz="2400" b="1" dirty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Gene </a:t>
            </a:r>
            <a:r>
              <a:rPr lang="en-US" sz="2400" b="1" dirty="0">
                <a:solidFill>
                  <a:schemeClr val="accent1"/>
                </a:solidFill>
              </a:rPr>
              <a:t>Therapies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Cell </a:t>
            </a:r>
            <a:r>
              <a:rPr lang="en-US" dirty="0"/>
              <a:t>and </a:t>
            </a:r>
            <a:r>
              <a:rPr lang="en-US" dirty="0" smtClean="0"/>
              <a:t>gene </a:t>
            </a:r>
            <a:r>
              <a:rPr lang="en-US" dirty="0"/>
              <a:t>therapies represent a new era in medicine, offering hope for conditions that were once considered untreatable. Unlike conventional treatments that mainly manage symptoms, these advanced therapies have the potential to provide long-term cures—particularly for genetic disorders and aggressive cancers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The foundation of these therapies lies in harnessing the power of </a:t>
            </a:r>
            <a:r>
              <a:rPr lang="en-US" b="1" dirty="0">
                <a:solidFill>
                  <a:schemeClr val="accent1"/>
                </a:solidFill>
              </a:rPr>
              <a:t>immune cells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(such as T cells, NK cells, and macrophages) or </a:t>
            </a:r>
            <a:r>
              <a:rPr lang="en-US" b="1" dirty="0">
                <a:solidFill>
                  <a:schemeClr val="accent1"/>
                </a:solidFill>
              </a:rPr>
              <a:t>stem cells</a:t>
            </a:r>
            <a:r>
              <a:rPr lang="en-US" dirty="0"/>
              <a:t>, combined with cutting-edge </a:t>
            </a:r>
            <a:r>
              <a:rPr lang="en-US" b="1" dirty="0">
                <a:solidFill>
                  <a:schemeClr val="accent1"/>
                </a:solidFill>
              </a:rPr>
              <a:t>gene-editing technologies</a:t>
            </a:r>
            <a:r>
              <a:rPr lang="en-US" dirty="0"/>
              <a:t>. By modifying or reprogramming these cells at a molecular level, scientists can correct genetic defects, enhance immune responses, or replace damaged tissues—offering highly personalized and effective treatment options.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5574397" y="28836494"/>
            <a:ext cx="888254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5"/>
                </a:solidFill>
              </a:rPr>
              <a:t>AlloMac</a:t>
            </a:r>
            <a:r>
              <a:rPr lang="en-US" b="1" dirty="0" smtClean="0"/>
              <a:t> - </a:t>
            </a:r>
            <a:r>
              <a:rPr lang="en-US" dirty="0" smtClean="0"/>
              <a:t>Developing </a:t>
            </a:r>
            <a:r>
              <a:rPr lang="en-US" dirty="0"/>
              <a:t>an </a:t>
            </a:r>
            <a:r>
              <a:rPr lang="en-US" b="1" dirty="0">
                <a:solidFill>
                  <a:schemeClr val="accent5"/>
                </a:solidFill>
              </a:rPr>
              <a:t>affordable, off-the-shelf macrophage therapy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for solid tumors, using genetically modified immune cells to destroy cancer cells effectively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500" dirty="0"/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Edit-Save</a:t>
            </a:r>
            <a:r>
              <a:rPr lang="en-US" b="1" dirty="0" smtClean="0"/>
              <a:t> - </a:t>
            </a:r>
            <a:r>
              <a:rPr lang="en-US" dirty="0" smtClean="0"/>
              <a:t>Creating </a:t>
            </a:r>
            <a:r>
              <a:rPr lang="en-US" b="1" dirty="0">
                <a:solidFill>
                  <a:schemeClr val="accent5"/>
                </a:solidFill>
              </a:rPr>
              <a:t>safe, virus-free genome editing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techniques to treat blood, autoimmune, and cancer diseases, using advanced gene-editing tools like recombinase and transposon systems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500" dirty="0"/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MSC-READY</a:t>
            </a:r>
            <a:r>
              <a:rPr lang="en-US" b="1" dirty="0" smtClean="0"/>
              <a:t> - </a:t>
            </a:r>
            <a:r>
              <a:rPr lang="en-US" dirty="0" smtClean="0"/>
              <a:t>Scaling </a:t>
            </a:r>
            <a:r>
              <a:rPr lang="en-US" dirty="0"/>
              <a:t>up the </a:t>
            </a:r>
            <a:r>
              <a:rPr lang="en-US" b="1" dirty="0">
                <a:solidFill>
                  <a:schemeClr val="accent5"/>
                </a:solidFill>
              </a:rPr>
              <a:t>production of MSC-based cell therapies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Desacell</a:t>
            </a:r>
            <a:r>
              <a:rPr lang="en-US" dirty="0"/>
              <a:t>®) for serious diseases, ensuring cost-efficient manufacturing and global clinical application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7" name="Rechteck 156"/>
          <p:cNvSpPr/>
          <p:nvPr/>
        </p:nvSpPr>
        <p:spPr>
          <a:xfrm>
            <a:off x="1692361" y="12075416"/>
            <a:ext cx="12766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Why </a:t>
            </a:r>
            <a:r>
              <a:rPr lang="en-US" sz="2400" b="1" dirty="0" smtClean="0">
                <a:solidFill>
                  <a:schemeClr val="accent1"/>
                </a:solidFill>
              </a:rPr>
              <a:t>Cell </a:t>
            </a:r>
            <a:r>
              <a:rPr lang="en-US" sz="2400" b="1" dirty="0">
                <a:solidFill>
                  <a:schemeClr val="accent1"/>
                </a:solidFill>
              </a:rPr>
              <a:t>&amp; </a:t>
            </a:r>
            <a:r>
              <a:rPr lang="en-US" sz="2400" b="1" dirty="0" smtClean="0">
                <a:solidFill>
                  <a:schemeClr val="accent1"/>
                </a:solidFill>
              </a:rPr>
              <a:t>Gene </a:t>
            </a:r>
            <a:r>
              <a:rPr lang="en-US" sz="2400" b="1" dirty="0">
                <a:solidFill>
                  <a:schemeClr val="accent1"/>
                </a:solidFill>
              </a:rPr>
              <a:t>Therapies Are a Game Changer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</a:rPr>
              <a:t>✅ </a:t>
            </a:r>
            <a:r>
              <a:rPr lang="en-US" b="1" dirty="0">
                <a:solidFill>
                  <a:schemeClr val="accent2"/>
                </a:solidFill>
              </a:rPr>
              <a:t>Targeted action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Designed to attack cancer cells specifically (e.g., CAR-T cells that recognize unique cancer markers)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✅ </a:t>
            </a:r>
            <a:r>
              <a:rPr lang="en-US" b="1" dirty="0">
                <a:solidFill>
                  <a:schemeClr val="accent2"/>
                </a:solidFill>
              </a:rPr>
              <a:t>Long-lasting effect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Immune cells can "remember" cancer cells and help prevent relapses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✅ </a:t>
            </a:r>
            <a:r>
              <a:rPr lang="en-US" b="1" dirty="0">
                <a:solidFill>
                  <a:schemeClr val="accent2"/>
                </a:solidFill>
              </a:rPr>
              <a:t>Fewer side effects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Less damage to healthy cells compared to chemotherapy or radiation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✅ </a:t>
            </a:r>
            <a:r>
              <a:rPr lang="en-US" b="1" dirty="0">
                <a:solidFill>
                  <a:schemeClr val="accent2"/>
                </a:solidFill>
              </a:rPr>
              <a:t>Personalized approach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Treatments can be adapted to the unique genetic profile of the tumor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5566191" y="23073060"/>
            <a:ext cx="8920951" cy="418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UniK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-T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/>
              <a:t>- </a:t>
            </a:r>
            <a:r>
              <a:rPr lang="en-US" dirty="0"/>
              <a:t>Developing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universal, off-the-shelf CAR-T cell therapies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for cancer, inflammatory, and autoimmune diseases. Using AI and adapter molecules to improve treatment precision, effectiveness, and safety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500" dirty="0"/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SyafeTy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- </a:t>
            </a:r>
            <a:r>
              <a:rPr lang="en-US" dirty="0"/>
              <a:t>Making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CAR-T and stem cell therapies safer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by preventing severe immune reactions (GvHD and CRS) through innovative biotechnological approaches, including new treatment strategies like extracorporeal immunomodulation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500" dirty="0"/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SB-TRACT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/>
              <a:t>- </a:t>
            </a:r>
            <a:r>
              <a:rPr lang="en-US" dirty="0"/>
              <a:t>Automating the production of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Sleeping Beauty transposon-modified T cells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for treating solid tumors, making T-cell therapies more efficient and accessible.</a:t>
            </a:r>
          </a:p>
          <a:p>
            <a:endParaRPr lang="en-US" dirty="0"/>
          </a:p>
        </p:txBody>
      </p:sp>
      <p:sp>
        <p:nvSpPr>
          <p:cNvPr id="169" name="Rechteck 168"/>
          <p:cNvSpPr/>
          <p:nvPr/>
        </p:nvSpPr>
        <p:spPr>
          <a:xfrm>
            <a:off x="5564278" y="27308142"/>
            <a:ext cx="88946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/>
                </a:solidFill>
              </a:rPr>
              <a:t>NK-Alliance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/>
              <a:t>- </a:t>
            </a:r>
            <a:r>
              <a:rPr lang="en-US" dirty="0"/>
              <a:t>Advancing </a:t>
            </a:r>
            <a:r>
              <a:rPr lang="en-US" b="1" dirty="0">
                <a:solidFill>
                  <a:schemeClr val="accent4"/>
                </a:solidFill>
              </a:rPr>
              <a:t>natural killer (NK) cell therapies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cancer and autoimmune diseases by improving genetic modifications, production processes, and clinical translation.</a:t>
            </a:r>
          </a:p>
        </p:txBody>
      </p:sp>
      <p:sp>
        <p:nvSpPr>
          <p:cNvPr id="170" name="Rechteck 169"/>
          <p:cNvSpPr/>
          <p:nvPr/>
        </p:nvSpPr>
        <p:spPr>
          <a:xfrm>
            <a:off x="2070270" y="33662905"/>
            <a:ext cx="12365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Support for R&amp;D projects in management and </a:t>
            </a:r>
            <a:r>
              <a:rPr lang="en-US" b="1" dirty="0">
                <a:solidFill>
                  <a:schemeClr val="accent1"/>
                </a:solidFill>
              </a:rPr>
              <a:t>tech transfer</a:t>
            </a:r>
            <a:r>
              <a:rPr lang="en-US" dirty="0"/>
              <a:t>. Sharpening the </a:t>
            </a:r>
            <a:r>
              <a:rPr lang="en-US" b="1" dirty="0" smtClean="0">
                <a:solidFill>
                  <a:schemeClr val="accent1"/>
                </a:solidFill>
              </a:rPr>
              <a:t>cluster </a:t>
            </a:r>
            <a:r>
              <a:rPr lang="en-US" b="1" dirty="0">
                <a:solidFill>
                  <a:schemeClr val="accent1"/>
                </a:solidFill>
              </a:rPr>
              <a:t>strategy </a:t>
            </a:r>
            <a:r>
              <a:rPr lang="en-US" dirty="0"/>
              <a:t>and </a:t>
            </a:r>
            <a:r>
              <a:rPr lang="en-US" dirty="0" smtClean="0"/>
              <a:t>strengthening </a:t>
            </a:r>
            <a:r>
              <a:rPr lang="en-US" dirty="0"/>
              <a:t>Saxony as a </a:t>
            </a:r>
            <a:r>
              <a:rPr lang="en-US" b="1" dirty="0">
                <a:solidFill>
                  <a:schemeClr val="accent1"/>
                </a:solidFill>
              </a:rPr>
              <a:t>biotech hub </a:t>
            </a:r>
            <a:r>
              <a:rPr lang="en-US" dirty="0"/>
              <a:t>by expanding research-industry collaborations, funding opportunities, education programs, and investor engagement.</a:t>
            </a: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7"/>
          <a:stretch/>
        </p:blipFill>
        <p:spPr>
          <a:xfrm>
            <a:off x="6538022" y="32875556"/>
            <a:ext cx="3389064" cy="697516"/>
          </a:xfrm>
          <a:prstGeom prst="rect">
            <a:avLst/>
          </a:prstGeom>
        </p:spPr>
      </p:pic>
      <p:sp>
        <p:nvSpPr>
          <p:cNvPr id="181" name="Rechteck 180"/>
          <p:cNvSpPr/>
          <p:nvPr/>
        </p:nvSpPr>
        <p:spPr>
          <a:xfrm>
            <a:off x="1582834" y="22280415"/>
            <a:ext cx="1240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Achieving more together:</a:t>
            </a:r>
            <a:r>
              <a:rPr lang="en-US" sz="4400" b="1" dirty="0"/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The </a:t>
            </a:r>
            <a:r>
              <a:rPr lang="en-US" sz="4400" b="1" dirty="0" err="1">
                <a:solidFill>
                  <a:schemeClr val="accent2"/>
                </a:solidFill>
              </a:rPr>
              <a:t>SaxoCell</a:t>
            </a:r>
            <a:r>
              <a:rPr lang="en-US" sz="4400" b="1" dirty="0">
                <a:solidFill>
                  <a:schemeClr val="accent2"/>
                </a:solidFill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</a:rPr>
              <a:t>R&amp;D Projects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95" name="Richtungspfeil 194"/>
          <p:cNvSpPr/>
          <p:nvPr/>
        </p:nvSpPr>
        <p:spPr>
          <a:xfrm rot="10800000">
            <a:off x="3770676" y="25892637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3"/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ichtungspfeil 195"/>
          <p:cNvSpPr/>
          <p:nvPr/>
        </p:nvSpPr>
        <p:spPr>
          <a:xfrm rot="10800000">
            <a:off x="3733144" y="24682782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3"/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ichtungspfeil 196"/>
          <p:cNvSpPr/>
          <p:nvPr/>
        </p:nvSpPr>
        <p:spPr>
          <a:xfrm rot="10800000">
            <a:off x="3737189" y="23473060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3"/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ichtungspfeil 197"/>
          <p:cNvSpPr/>
          <p:nvPr/>
        </p:nvSpPr>
        <p:spPr>
          <a:xfrm rot="10800000">
            <a:off x="3751942" y="31380517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5">
                  <a:lumMod val="60000"/>
                  <a:lumOff val="40000"/>
                </a:schemeClr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ichtungspfeil 198"/>
          <p:cNvSpPr/>
          <p:nvPr/>
        </p:nvSpPr>
        <p:spPr>
          <a:xfrm rot="10800000">
            <a:off x="3735675" y="30106867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5">
                  <a:lumMod val="60000"/>
                  <a:lumOff val="40000"/>
                </a:schemeClr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ichtungspfeil 199"/>
          <p:cNvSpPr/>
          <p:nvPr/>
        </p:nvSpPr>
        <p:spPr>
          <a:xfrm rot="10800000">
            <a:off x="3739720" y="28918410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5">
                  <a:lumMod val="60000"/>
                  <a:lumOff val="40000"/>
                </a:schemeClr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ichtungspfeil 200"/>
          <p:cNvSpPr/>
          <p:nvPr/>
        </p:nvSpPr>
        <p:spPr>
          <a:xfrm rot="10800000">
            <a:off x="3774221" y="27406000"/>
            <a:ext cx="1824558" cy="797577"/>
          </a:xfrm>
          <a:prstGeom prst="homePlate">
            <a:avLst/>
          </a:prstGeom>
          <a:gradFill flip="none" rotWithShape="1">
            <a:gsLst>
              <a:gs pos="66000">
                <a:schemeClr val="accent4">
                  <a:lumMod val="60000"/>
                  <a:lumOff val="40000"/>
                </a:schemeClr>
              </a:gs>
              <a:gs pos="1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feld 53"/>
          <p:cNvSpPr txBox="1"/>
          <p:nvPr/>
        </p:nvSpPr>
        <p:spPr>
          <a:xfrm>
            <a:off x="2099569" y="24619725"/>
            <a:ext cx="875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2072167" y="27340607"/>
            <a:ext cx="875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NK</a:t>
            </a:r>
          </a:p>
          <a:p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ichtungspfeil 203"/>
          <p:cNvSpPr/>
          <p:nvPr/>
        </p:nvSpPr>
        <p:spPr>
          <a:xfrm>
            <a:off x="2026405" y="28925684"/>
            <a:ext cx="1412009" cy="3254470"/>
          </a:xfrm>
          <a:prstGeom prst="homePlat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hevron 204"/>
          <p:cNvSpPr/>
          <p:nvPr/>
        </p:nvSpPr>
        <p:spPr>
          <a:xfrm rot="10800000">
            <a:off x="2633581" y="23482387"/>
            <a:ext cx="1358926" cy="77719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8" name="Chevron 207"/>
          <p:cNvSpPr/>
          <p:nvPr/>
        </p:nvSpPr>
        <p:spPr>
          <a:xfrm rot="10800000">
            <a:off x="2640671" y="25913692"/>
            <a:ext cx="1358926" cy="77719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1" name="Chevron 210"/>
          <p:cNvSpPr/>
          <p:nvPr/>
        </p:nvSpPr>
        <p:spPr>
          <a:xfrm rot="10800000">
            <a:off x="2640671" y="30124184"/>
            <a:ext cx="1358926" cy="777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2" name="Chevron 211"/>
          <p:cNvSpPr/>
          <p:nvPr/>
        </p:nvSpPr>
        <p:spPr>
          <a:xfrm rot="10800000">
            <a:off x="2637126" y="28929797"/>
            <a:ext cx="1358926" cy="777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Chevron 212"/>
          <p:cNvSpPr/>
          <p:nvPr/>
        </p:nvSpPr>
        <p:spPr>
          <a:xfrm rot="10800000">
            <a:off x="2644216" y="31403632"/>
            <a:ext cx="1358926" cy="77719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Textfeld 166"/>
          <p:cNvSpPr txBox="1"/>
          <p:nvPr/>
        </p:nvSpPr>
        <p:spPr>
          <a:xfrm>
            <a:off x="2070269" y="29788959"/>
            <a:ext cx="1348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endParaRPr lang="de-DE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erived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Rechteck 218"/>
          <p:cNvSpPr/>
          <p:nvPr/>
        </p:nvSpPr>
        <p:spPr>
          <a:xfrm>
            <a:off x="15279491" y="37110593"/>
            <a:ext cx="356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Contact &amp; Info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221" name="Grafik 2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6542" r="60716" b="50920"/>
          <a:stretch/>
        </p:blipFill>
        <p:spPr>
          <a:xfrm>
            <a:off x="17850457" y="39083545"/>
            <a:ext cx="1405150" cy="1435565"/>
          </a:xfrm>
          <a:prstGeom prst="rect">
            <a:avLst/>
          </a:prstGeom>
        </p:spPr>
      </p:pic>
      <p:pic>
        <p:nvPicPr>
          <p:cNvPr id="222" name="Grafik 2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6" t="27027" r="7522" b="52241"/>
          <a:stretch/>
        </p:blipFill>
        <p:spPr>
          <a:xfrm>
            <a:off x="19932750" y="39121311"/>
            <a:ext cx="1407335" cy="1382427"/>
          </a:xfrm>
          <a:prstGeom prst="rect">
            <a:avLst/>
          </a:prstGeom>
        </p:spPr>
      </p:pic>
      <p:pic>
        <p:nvPicPr>
          <p:cNvPr id="223" name="Grafik 2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27073" r="87205" b="50879"/>
          <a:stretch/>
        </p:blipFill>
        <p:spPr>
          <a:xfrm>
            <a:off x="15740785" y="39083546"/>
            <a:ext cx="1436421" cy="1430582"/>
          </a:xfrm>
          <a:prstGeom prst="rect">
            <a:avLst/>
          </a:prstGeom>
        </p:spPr>
      </p:pic>
      <p:pic>
        <p:nvPicPr>
          <p:cNvPr id="224" name="Grafik 2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60901" r="87153" b="17350"/>
          <a:stretch/>
        </p:blipFill>
        <p:spPr>
          <a:xfrm>
            <a:off x="22013500" y="39115763"/>
            <a:ext cx="1433614" cy="1397166"/>
          </a:xfrm>
          <a:prstGeom prst="rect">
            <a:avLst/>
          </a:prstGeom>
        </p:spPr>
      </p:pic>
      <p:sp>
        <p:nvSpPr>
          <p:cNvPr id="226" name="Textfeld 225"/>
          <p:cNvSpPr txBox="1"/>
          <p:nvPr/>
        </p:nvSpPr>
        <p:spPr>
          <a:xfrm>
            <a:off x="25894907" y="38700099"/>
            <a:ext cx="25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2"/>
                </a:solidFill>
              </a:rPr>
              <a:t>Public </a:t>
            </a:r>
            <a:r>
              <a:rPr lang="de-DE" b="1" dirty="0" smtClean="0">
                <a:solidFill>
                  <a:schemeClr val="bg2"/>
                </a:solidFill>
              </a:rPr>
              <a:t>Flyer </a:t>
            </a:r>
            <a:r>
              <a:rPr lang="de-DE" i="1" dirty="0" err="1" smtClean="0">
                <a:solidFill>
                  <a:schemeClr val="bg2"/>
                </a:solidFill>
              </a:rPr>
              <a:t>coming</a:t>
            </a:r>
            <a:r>
              <a:rPr lang="de-DE" i="1" dirty="0" smtClean="0">
                <a:solidFill>
                  <a:schemeClr val="bg2"/>
                </a:solidFill>
              </a:rPr>
              <a:t> </a:t>
            </a:r>
            <a:r>
              <a:rPr lang="de-DE" i="1" dirty="0" err="1" smtClean="0">
                <a:solidFill>
                  <a:schemeClr val="bg2"/>
                </a:solidFill>
              </a:rPr>
              <a:t>soon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28655" y="38543345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Sprecher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2" y="36330934"/>
            <a:ext cx="6298309" cy="41905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64" y="36336328"/>
            <a:ext cx="6263418" cy="4166867"/>
          </a:xfrm>
          <a:prstGeom prst="rect">
            <a:avLst/>
          </a:prstGeom>
        </p:spPr>
      </p:pic>
      <p:sp>
        <p:nvSpPr>
          <p:cNvPr id="144" name="Rechteck 143"/>
          <p:cNvSpPr/>
          <p:nvPr/>
        </p:nvSpPr>
        <p:spPr>
          <a:xfrm>
            <a:off x="1583341" y="35247912"/>
            <a:ext cx="7729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1"/>
                </a:solidFill>
              </a:rPr>
              <a:t>SaxoCell</a:t>
            </a:r>
            <a:r>
              <a:rPr lang="en-US" sz="4400" b="1" dirty="0" smtClean="0">
                <a:solidFill>
                  <a:schemeClr val="accent1"/>
                </a:solidFill>
              </a:rPr>
              <a:t> Speakers &amp; Consortium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 t="13101" r="18721" b="32122"/>
          <a:stretch/>
        </p:blipFill>
        <p:spPr>
          <a:xfrm>
            <a:off x="24151147" y="39115763"/>
            <a:ext cx="1400681" cy="1400681"/>
          </a:xfrm>
          <a:prstGeom prst="rect">
            <a:avLst/>
          </a:prstGeom>
        </p:spPr>
      </p:pic>
      <p:sp>
        <p:nvSpPr>
          <p:cNvPr id="229" name="Textfeld 228"/>
          <p:cNvSpPr txBox="1"/>
          <p:nvPr/>
        </p:nvSpPr>
        <p:spPr>
          <a:xfrm>
            <a:off x="24113711" y="38711655"/>
            <a:ext cx="149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Industry</a:t>
            </a:r>
            <a:r>
              <a:rPr lang="de-DE" b="1" dirty="0" smtClean="0"/>
              <a:t> Flyer</a:t>
            </a:r>
            <a:endParaRPr lang="en-US" b="1" dirty="0"/>
          </a:p>
        </p:txBody>
      </p:sp>
      <p:sp>
        <p:nvSpPr>
          <p:cNvPr id="26" name="Rechteck 25"/>
          <p:cNvSpPr/>
          <p:nvPr/>
        </p:nvSpPr>
        <p:spPr>
          <a:xfrm>
            <a:off x="26503918" y="39115763"/>
            <a:ext cx="1400854" cy="1382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15740785" y="38004388"/>
            <a:ext cx="254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E-Mail: </a:t>
            </a:r>
            <a:r>
              <a:rPr lang="de-DE" dirty="0" smtClean="0">
                <a:hlinkClick r:id="rId17"/>
              </a:rPr>
              <a:t>info@saxocell.de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15311025" y="22286222"/>
            <a:ext cx="13058071" cy="13887658"/>
            <a:chOff x="15311025" y="22830758"/>
            <a:chExt cx="13058071" cy="13887658"/>
          </a:xfrm>
        </p:grpSpPr>
        <p:pic>
          <p:nvPicPr>
            <p:cNvPr id="70" name="Grafik 6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3" r="-1"/>
            <a:stretch/>
          </p:blipFill>
          <p:spPr>
            <a:xfrm>
              <a:off x="15399598" y="26183815"/>
              <a:ext cx="5250834" cy="7006264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5213" y="29129492"/>
              <a:ext cx="627124" cy="1075305"/>
            </a:xfrm>
            <a:prstGeom prst="rect">
              <a:avLst/>
            </a:prstGeom>
          </p:spPr>
        </p:pic>
        <p:sp>
          <p:nvSpPr>
            <p:cNvPr id="216" name="Rechteck 215"/>
            <p:cNvSpPr/>
            <p:nvPr/>
          </p:nvSpPr>
          <p:spPr>
            <a:xfrm>
              <a:off x="15311025" y="22830758"/>
              <a:ext cx="73314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</a:rPr>
                <a:t>The current </a:t>
              </a:r>
              <a:r>
                <a:rPr lang="en-US" sz="4400" b="1" dirty="0" err="1" smtClean="0">
                  <a:solidFill>
                    <a:schemeClr val="accent1"/>
                  </a:solidFill>
                </a:rPr>
                <a:t>SaxoCell</a:t>
              </a:r>
              <a:r>
                <a:rPr lang="en-US" sz="4400" b="1" dirty="0" smtClean="0">
                  <a:solidFill>
                    <a:schemeClr val="accent1"/>
                  </a:solidFill>
                </a:rPr>
                <a:t> successes</a:t>
              </a:r>
              <a:endParaRPr lang="en-US" sz="44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241" name="Gruppieren 240"/>
            <p:cNvGrpSpPr/>
            <p:nvPr/>
          </p:nvGrpSpPr>
          <p:grpSpPr>
            <a:xfrm>
              <a:off x="15691682" y="34969016"/>
              <a:ext cx="12677414" cy="1749400"/>
              <a:chOff x="15691682" y="34664218"/>
              <a:chExt cx="12677414" cy="1749400"/>
            </a:xfrm>
          </p:grpSpPr>
          <p:sp>
            <p:nvSpPr>
              <p:cNvPr id="107" name="Textfeld 106"/>
              <p:cNvSpPr txBox="1"/>
              <p:nvPr/>
            </p:nvSpPr>
            <p:spPr>
              <a:xfrm>
                <a:off x="16038495" y="34664218"/>
                <a:ext cx="338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6"/>
                    </a:solidFill>
                  </a:rPr>
                  <a:t>Spin-offs &amp; S</a:t>
                </a:r>
                <a:r>
                  <a:rPr lang="de-DE" sz="2400" b="1" dirty="0" smtClean="0">
                    <a:solidFill>
                      <a:schemeClr val="accent6"/>
                    </a:solidFill>
                  </a:rPr>
                  <a:t>ettlements</a:t>
                </a:r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5691682" y="34744669"/>
                <a:ext cx="339444" cy="32038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9" name="Textfeld 108">
                <a:extLst>
                  <a:ext uri="{FF2B5EF4-FFF2-40B4-BE49-F238E27FC236}">
                    <a16:creationId xmlns:a16="http://schemas.microsoft.com/office/drawing/2014/main" id="{AF8CD41C-8052-4C29-9FB1-2A714D66EC4F}"/>
                  </a:ext>
                </a:extLst>
              </p:cNvPr>
              <p:cNvSpPr txBox="1"/>
              <p:nvPr/>
            </p:nvSpPr>
            <p:spPr>
              <a:xfrm>
                <a:off x="16328606" y="35518592"/>
                <a:ext cx="1323265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de-DE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de-DE" b="1" dirty="0" smtClean="0">
                    <a:solidFill>
                      <a:schemeClr val="accent6"/>
                    </a:solidFill>
                  </a:rPr>
                  <a:t>Spin-offs</a:t>
                </a:r>
                <a:endParaRPr lang="de-DE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3" name="Gruppieren 172"/>
              <p:cNvGrpSpPr/>
              <p:nvPr/>
            </p:nvGrpSpPr>
            <p:grpSpPr>
              <a:xfrm>
                <a:off x="26760358" y="35129233"/>
                <a:ext cx="1608738" cy="1180045"/>
                <a:chOff x="5842912" y="4913041"/>
                <a:chExt cx="1608738" cy="1180045"/>
              </a:xfrm>
            </p:grpSpPr>
            <p:pic>
              <p:nvPicPr>
                <p:cNvPr id="174" name="Picture 6" descr="Kontakt | Bausch+Ströbel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2912" y="4913041"/>
                  <a:ext cx="1608738" cy="952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5" name="Textfeld 174"/>
                <p:cNvSpPr txBox="1"/>
                <p:nvPr/>
              </p:nvSpPr>
              <p:spPr>
                <a:xfrm>
                  <a:off x="5865167" y="5723754"/>
                  <a:ext cx="1519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>
                      <a:solidFill>
                        <a:srgbClr val="E20009"/>
                      </a:solidFill>
                    </a:rPr>
                    <a:t>Werk Sachsen</a:t>
                  </a:r>
                  <a:endParaRPr lang="en-US" b="1" dirty="0">
                    <a:solidFill>
                      <a:srgbClr val="E20009"/>
                    </a:solidFill>
                  </a:endParaRPr>
                </a:p>
              </p:txBody>
            </p:sp>
          </p:grpSp>
          <p:pic>
            <p:nvPicPr>
              <p:cNvPr id="178" name="Picture 4" descr="HAN BIOMEDICAL INC. | Healthcare+ B2B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36348" y="35245093"/>
                <a:ext cx="1481646" cy="1064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2" name="Gruppieren 181"/>
              <p:cNvGrpSpPr/>
              <p:nvPr/>
            </p:nvGrpSpPr>
            <p:grpSpPr>
              <a:xfrm>
                <a:off x="17629543" y="35414455"/>
                <a:ext cx="2368840" cy="895490"/>
                <a:chOff x="7895826" y="2738462"/>
                <a:chExt cx="2700538" cy="1007958"/>
              </a:xfrm>
            </p:grpSpPr>
            <p:pic>
              <p:nvPicPr>
                <p:cNvPr id="186" name="Picture 2" descr="Seamless Therapeutics – Overcoming the boundaries of gene editing by  unlocking the full potential of recombinases.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5826" y="2738462"/>
                  <a:ext cx="2429696" cy="846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7" name="Textfeld 186"/>
                <p:cNvSpPr txBox="1"/>
                <p:nvPr/>
              </p:nvSpPr>
              <p:spPr>
                <a:xfrm>
                  <a:off x="8647635" y="3365346"/>
                  <a:ext cx="1948729" cy="381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latin typeface="+mj-lt"/>
                    </a:rPr>
                    <a:t>THERAPEUTICS</a:t>
                  </a:r>
                  <a:endParaRPr lang="en-US" sz="1600" dirty="0">
                    <a:latin typeface="+mj-lt"/>
                  </a:endParaRPr>
                </a:p>
              </p:txBody>
            </p:sp>
          </p:grpSp>
          <p:grpSp>
            <p:nvGrpSpPr>
              <p:cNvPr id="189" name="Gruppieren 188"/>
              <p:cNvGrpSpPr/>
              <p:nvPr/>
            </p:nvGrpSpPr>
            <p:grpSpPr>
              <a:xfrm>
                <a:off x="20012109" y="35167191"/>
                <a:ext cx="1644861" cy="1246427"/>
                <a:chOff x="1488541" y="2951003"/>
                <a:chExt cx="2352726" cy="1593826"/>
              </a:xfrm>
            </p:grpSpPr>
            <p:pic>
              <p:nvPicPr>
                <p:cNvPr id="192" name="Picture 4" descr="MDTB CELLS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0372" y="2951003"/>
                  <a:ext cx="1515063" cy="11322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3" name="Textfeld 192"/>
                <p:cNvSpPr txBox="1"/>
                <p:nvPr/>
              </p:nvSpPr>
              <p:spPr>
                <a:xfrm>
                  <a:off x="1488541" y="4111915"/>
                  <a:ext cx="2352726" cy="432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latin typeface="+mj-lt"/>
                    </a:rPr>
                    <a:t>THERAPEUTICS</a:t>
                  </a:r>
                  <a:endParaRPr lang="en-US" sz="1600" dirty="0">
                    <a:latin typeface="+mj-lt"/>
                  </a:endParaRPr>
                </a:p>
              </p:txBody>
            </p:sp>
          </p:grpSp>
          <p:pic>
            <p:nvPicPr>
              <p:cNvPr id="202" name="Grafik 201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822" b="50737"/>
              <a:stretch/>
            </p:blipFill>
            <p:spPr>
              <a:xfrm>
                <a:off x="21648841" y="35129233"/>
                <a:ext cx="1691972" cy="1198849"/>
              </a:xfrm>
              <a:prstGeom prst="rect">
                <a:avLst/>
              </a:prstGeom>
            </p:spPr>
          </p:pic>
          <p:sp>
            <p:nvSpPr>
              <p:cNvPr id="29" name="Rechteck 28"/>
              <p:cNvSpPr/>
              <p:nvPr/>
            </p:nvSpPr>
            <p:spPr>
              <a:xfrm>
                <a:off x="23450361" y="35523269"/>
                <a:ext cx="1502334" cy="464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de-DE" b="1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r>
                  <a:rPr lang="de-DE" b="1" dirty="0">
                    <a:solidFill>
                      <a:schemeClr val="accent6"/>
                    </a:solidFill>
                  </a:rPr>
                  <a:t>Settlements</a:t>
                </a:r>
                <a:endParaRPr lang="de-DE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0" name="Gruppieren 239"/>
            <p:cNvGrpSpPr/>
            <p:nvPr/>
          </p:nvGrpSpPr>
          <p:grpSpPr>
            <a:xfrm>
              <a:off x="15702943" y="23861345"/>
              <a:ext cx="10335990" cy="1479033"/>
              <a:chOff x="15702943" y="23861345"/>
              <a:chExt cx="10335990" cy="1479033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17296299" y="24417008"/>
                <a:ext cx="4047569" cy="923330"/>
                <a:chOff x="17296299" y="24417008"/>
                <a:chExt cx="4047569" cy="923330"/>
              </a:xfrm>
            </p:grpSpPr>
            <p:sp>
              <p:nvSpPr>
                <p:cNvPr id="147" name="Rechteck 146"/>
                <p:cNvSpPr/>
                <p:nvPr/>
              </p:nvSpPr>
              <p:spPr>
                <a:xfrm>
                  <a:off x="18507229" y="24417008"/>
                  <a:ext cx="2836639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First successful antibody production at </a:t>
                  </a:r>
                  <a:r>
                    <a:rPr lang="en-US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Fraunhofer</a:t>
                  </a: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IZI (S1 GMP facility) in 2024</a:t>
                  </a:r>
                </a:p>
              </p:txBody>
            </p:sp>
            <p:pic>
              <p:nvPicPr>
                <p:cNvPr id="149" name="Grafik 2"/>
                <p:cNvPicPr/>
                <p:nvPr/>
              </p:nvPicPr>
              <p:blipFill rotWithShape="1">
                <a:blip r:embed="rId25"/>
                <a:srcRect b="36481"/>
                <a:stretch/>
              </p:blipFill>
              <p:spPr>
                <a:xfrm>
                  <a:off x="17296299" y="24455849"/>
                  <a:ext cx="1188022" cy="868786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233" name="Gruppieren 232"/>
              <p:cNvGrpSpPr/>
              <p:nvPr/>
            </p:nvGrpSpPr>
            <p:grpSpPr>
              <a:xfrm>
                <a:off x="22128311" y="24417048"/>
                <a:ext cx="3910622" cy="923330"/>
                <a:chOff x="22128311" y="24417048"/>
                <a:chExt cx="3910622" cy="923330"/>
              </a:xfrm>
            </p:grpSpPr>
            <p:pic>
              <p:nvPicPr>
                <p:cNvPr id="150" name="Picture 8">
                  <a:extLst>
                    <a:ext uri="{FF2B5EF4-FFF2-40B4-BE49-F238E27FC236}">
                      <a16:creationId xmlns:a16="http://schemas.microsoft.com/office/drawing/2014/main" id="{66391726-7667-BCA8-14B6-C63D6E098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128311" y="24458819"/>
                  <a:ext cx="1156029" cy="867022"/>
                </a:xfrm>
                <a:prstGeom prst="rect">
                  <a:avLst/>
                </a:prstGeom>
              </p:spPr>
            </p:pic>
            <p:sp>
              <p:nvSpPr>
                <p:cNvPr id="151" name="Rechteck 150"/>
                <p:cNvSpPr/>
                <p:nvPr/>
              </p:nvSpPr>
              <p:spPr>
                <a:xfrm>
                  <a:off x="23356683" y="24417048"/>
                  <a:ext cx="268225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Further </a:t>
                  </a:r>
                  <a:r>
                    <a:rPr lang="de-DE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development</a:t>
                  </a:r>
                  <a:r>
                    <a:rPr lang="de-DE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of</a:t>
                  </a:r>
                  <a:r>
                    <a:rPr lang="de-DE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the</a:t>
                  </a:r>
                  <a:r>
                    <a:rPr lang="de-DE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Designer </a:t>
                  </a:r>
                  <a:r>
                    <a:rPr lang="de-DE" dirty="0" err="1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recombinase</a:t>
                  </a:r>
                  <a:r>
                    <a:rPr lang="de-DE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technology</a:t>
                  </a:r>
                  <a:endParaRPr lang="de-DE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1" name="Ellipse 230"/>
              <p:cNvSpPr/>
              <p:nvPr/>
            </p:nvSpPr>
            <p:spPr>
              <a:xfrm>
                <a:off x="15702943" y="23938844"/>
                <a:ext cx="339444" cy="3203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2" name="Textfeld 231"/>
              <p:cNvSpPr txBox="1"/>
              <p:nvPr/>
            </p:nvSpPr>
            <p:spPr>
              <a:xfrm>
                <a:off x="16068206" y="23861345"/>
                <a:ext cx="338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1"/>
                    </a:solidFill>
                  </a:rPr>
                  <a:t>Scientific </a:t>
                </a:r>
                <a:r>
                  <a:rPr lang="de-DE" sz="2400" b="1" dirty="0" err="1" smtClean="0">
                    <a:solidFill>
                      <a:schemeClr val="accent1"/>
                    </a:solidFill>
                  </a:rPr>
                  <a:t>Breakthroughs</a:t>
                </a:r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38" name="Gruppieren 237"/>
            <p:cNvGrpSpPr/>
            <p:nvPr/>
          </p:nvGrpSpPr>
          <p:grpSpPr>
            <a:xfrm>
              <a:off x="21297235" y="28658101"/>
              <a:ext cx="6405598" cy="1375480"/>
              <a:chOff x="22540358" y="29060704"/>
              <a:chExt cx="6405598" cy="1375480"/>
            </a:xfrm>
          </p:grpSpPr>
          <p:sp>
            <p:nvSpPr>
              <p:cNvPr id="73" name="Textfeld 72"/>
              <p:cNvSpPr txBox="1"/>
              <p:nvPr/>
            </p:nvSpPr>
            <p:spPr>
              <a:xfrm>
                <a:off x="22921794" y="29060704"/>
                <a:ext cx="1568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smtClean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Patents</a:t>
                </a: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AF8CD41C-8052-4C29-9FB1-2A714D66EC4F}"/>
                  </a:ext>
                </a:extLst>
              </p:cNvPr>
              <p:cNvSpPr txBox="1"/>
              <p:nvPr/>
            </p:nvSpPr>
            <p:spPr>
              <a:xfrm>
                <a:off x="23429370" y="29512854"/>
                <a:ext cx="55165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new patent </a:t>
                </a:r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applications</a:t>
                </a:r>
              </a:p>
              <a:p>
                <a:pPr fontAlgn="base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6x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macrophages, 5x genome editing, 2x NK cells, 1x T cells, 3 others</a:t>
                </a: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22540358" y="29131345"/>
                <a:ext cx="339444" cy="32038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39" name="Gruppieren 238"/>
            <p:cNvGrpSpPr/>
            <p:nvPr/>
          </p:nvGrpSpPr>
          <p:grpSpPr>
            <a:xfrm>
              <a:off x="19384077" y="25848396"/>
              <a:ext cx="7148369" cy="2422099"/>
              <a:chOff x="20362721" y="26142269"/>
              <a:chExt cx="7148369" cy="2422099"/>
            </a:xfrm>
          </p:grpSpPr>
          <p:sp>
            <p:nvSpPr>
              <p:cNvPr id="101" name="Textfeld 100"/>
              <p:cNvSpPr txBox="1"/>
              <p:nvPr/>
            </p:nvSpPr>
            <p:spPr>
              <a:xfrm>
                <a:off x="20718068" y="26142269"/>
                <a:ext cx="2340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Clinical S</a:t>
                </a:r>
                <a:r>
                  <a:rPr lang="de-DE" sz="24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tudies</a:t>
                </a:r>
                <a:endPara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AF8CD41C-8052-4C29-9FB1-2A714D66EC4F}"/>
                  </a:ext>
                </a:extLst>
              </p:cNvPr>
              <p:cNvSpPr txBox="1"/>
              <p:nvPr/>
            </p:nvSpPr>
            <p:spPr>
              <a:xfrm>
                <a:off x="21294898" y="26636756"/>
                <a:ext cx="6216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ROR2 CAR-T - </a:t>
                </a:r>
                <a:r>
                  <a:rPr lang="en-US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Fh</a:t>
                </a:r>
                <a:r>
                  <a:rPr lang="en-US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IZI &amp; UK </a:t>
                </a:r>
                <a:r>
                  <a:rPr lang="en-US" b="1" dirty="0" err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Würzburg</a:t>
                </a:r>
                <a:r>
                  <a:rPr lang="en-US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fontAlgn="base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Clinical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study with ROR2-specific CAR-T cells in patients with ROR2+ tumors </a:t>
                </a:r>
                <a:endParaRPr 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Textfeld 12"/>
              <p:cNvSpPr txBox="1"/>
              <p:nvPr/>
            </p:nvSpPr>
            <p:spPr>
              <a:xfrm>
                <a:off x="21276760" y="27610261"/>
                <a:ext cx="57551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UC-CISSII – TU </a:t>
                </a:r>
                <a:r>
                  <a:rPr lang="en-US" b="1" dirty="0">
                    <a:solidFill>
                      <a:schemeClr val="accent2"/>
                    </a:solidFill>
                  </a:rPr>
                  <a:t>Dresden &amp; Canadian centers</a:t>
                </a: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/>
                  <a:t>MSCs from </a:t>
                </a:r>
                <a:r>
                  <a:rPr lang="en-US" dirty="0"/>
                  <a:t>the umbilical cord as cellular immunotherapy for septic </a:t>
                </a:r>
                <a:r>
                  <a:rPr lang="en-US" dirty="0" smtClean="0"/>
                  <a:t>shock</a:t>
                </a:r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20362721" y="26241286"/>
                <a:ext cx="339444" cy="3203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37" name="Gruppieren 236"/>
            <p:cNvGrpSpPr/>
            <p:nvPr/>
          </p:nvGrpSpPr>
          <p:grpSpPr>
            <a:xfrm>
              <a:off x="19353889" y="32505653"/>
              <a:ext cx="8222914" cy="2148536"/>
              <a:chOff x="20318596" y="31156485"/>
              <a:chExt cx="8222914" cy="2148536"/>
            </a:xfrm>
          </p:grpSpPr>
          <p:sp>
            <p:nvSpPr>
              <p:cNvPr id="78" name="Textfeld 77"/>
              <p:cNvSpPr txBox="1"/>
              <p:nvPr/>
            </p:nvSpPr>
            <p:spPr>
              <a:xfrm>
                <a:off x="20721043" y="31156485"/>
                <a:ext cx="3261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err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SaxoCell</a:t>
                </a:r>
                <a:r>
                  <a:rPr lang="de-DE" sz="24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400" b="1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Forums</a:t>
                </a:r>
                <a:endPara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9" name="Gruppieren 78">
                <a:extLst>
                  <a:ext uri="{FF2B5EF4-FFF2-40B4-BE49-F238E27FC236}">
                    <a16:creationId xmlns:a16="http://schemas.microsoft.com/office/drawing/2014/main" id="{0F26DD9E-720E-41E4-92CF-39CB6347C4A7}"/>
                  </a:ext>
                </a:extLst>
              </p:cNvPr>
              <p:cNvGrpSpPr/>
              <p:nvPr/>
            </p:nvGrpSpPr>
            <p:grpSpPr>
              <a:xfrm>
                <a:off x="21198508" y="31744912"/>
                <a:ext cx="1562836" cy="572828"/>
                <a:chOff x="1243430" y="4158199"/>
                <a:chExt cx="1610192" cy="626494"/>
              </a:xfrm>
            </p:grpSpPr>
            <p:pic>
              <p:nvPicPr>
                <p:cNvPr id="98" name="Grafik 97">
                  <a:extLst>
                    <a:ext uri="{FF2B5EF4-FFF2-40B4-BE49-F238E27FC236}">
                      <a16:creationId xmlns:a16="http://schemas.microsoft.com/office/drawing/2014/main" id="{E2573B54-C67E-4CC4-9B92-2740D44D2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3430" y="4158199"/>
                  <a:ext cx="1571534" cy="396001"/>
                </a:xfrm>
                <a:prstGeom prst="rect">
                  <a:avLst/>
                </a:prstGeom>
              </p:spPr>
            </p:pic>
            <p:sp>
              <p:nvSpPr>
                <p:cNvPr id="99" name="Textfeld 98">
                  <a:extLst>
                    <a:ext uri="{FF2B5EF4-FFF2-40B4-BE49-F238E27FC236}">
                      <a16:creationId xmlns:a16="http://schemas.microsoft.com/office/drawing/2014/main" id="{6D9310A9-C81F-4156-80B3-48000F55C88D}"/>
                    </a:ext>
                  </a:extLst>
                </p:cNvPr>
                <p:cNvSpPr txBox="1"/>
                <p:nvPr/>
              </p:nvSpPr>
              <p:spPr>
                <a:xfrm>
                  <a:off x="1599018" y="4448082"/>
                  <a:ext cx="1254604" cy="336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err="1">
                      <a:solidFill>
                        <a:schemeClr val="accent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meets</a:t>
                  </a:r>
                  <a:r>
                    <a:rPr lang="de-DE" sz="1400" b="1" dirty="0">
                      <a:solidFill>
                        <a:schemeClr val="accent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Politics</a:t>
                  </a:r>
                  <a:endPara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19D453AC-6C85-444A-971B-E55C17A71C02}"/>
                  </a:ext>
                </a:extLst>
              </p:cNvPr>
              <p:cNvGrpSpPr/>
              <p:nvPr/>
            </p:nvGrpSpPr>
            <p:grpSpPr>
              <a:xfrm>
                <a:off x="22856713" y="31716780"/>
                <a:ext cx="3480051" cy="547852"/>
                <a:chOff x="3218986" y="4093692"/>
                <a:chExt cx="5640355" cy="1016658"/>
              </a:xfrm>
            </p:grpSpPr>
            <p:pic>
              <p:nvPicPr>
                <p:cNvPr id="93" name="Grafik 92">
                  <a:extLst>
                    <a:ext uri="{FF2B5EF4-FFF2-40B4-BE49-F238E27FC236}">
                      <a16:creationId xmlns:a16="http://schemas.microsoft.com/office/drawing/2014/main" id="{17FD0481-6782-4869-A19B-D6D91BD1B7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44" r="30916"/>
                <a:stretch/>
              </p:blipFill>
              <p:spPr>
                <a:xfrm>
                  <a:off x="7962472" y="4095621"/>
                  <a:ext cx="896869" cy="1014368"/>
                </a:xfrm>
                <a:prstGeom prst="rect">
                  <a:avLst/>
                </a:prstGeom>
              </p:spPr>
            </p:pic>
            <p:pic>
              <p:nvPicPr>
                <p:cNvPr id="94" name="Grafik 93">
                  <a:extLst>
                    <a:ext uri="{FF2B5EF4-FFF2-40B4-BE49-F238E27FC236}">
                      <a16:creationId xmlns:a16="http://schemas.microsoft.com/office/drawing/2014/main" id="{D45D0429-8785-4E74-8033-F09D70F78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50"/>
                <a:stretch/>
              </p:blipFill>
              <p:spPr>
                <a:xfrm>
                  <a:off x="6781432" y="4095982"/>
                  <a:ext cx="1114652" cy="1014368"/>
                </a:xfrm>
                <a:prstGeom prst="rect">
                  <a:avLst/>
                </a:prstGeom>
              </p:spPr>
            </p:pic>
            <p:pic>
              <p:nvPicPr>
                <p:cNvPr id="95" name="Grafik 94">
                  <a:extLst>
                    <a:ext uri="{FF2B5EF4-FFF2-40B4-BE49-F238E27FC236}">
                      <a16:creationId xmlns:a16="http://schemas.microsoft.com/office/drawing/2014/main" id="{7095AC98-461C-4518-94BC-B14CBC109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56" r="7613"/>
                <a:stretch/>
              </p:blipFill>
              <p:spPr>
                <a:xfrm>
                  <a:off x="5548044" y="4093692"/>
                  <a:ext cx="1166117" cy="1014369"/>
                </a:xfrm>
                <a:prstGeom prst="rect">
                  <a:avLst/>
                </a:prstGeom>
              </p:spPr>
            </p:pic>
            <p:pic>
              <p:nvPicPr>
                <p:cNvPr id="96" name="Grafik 95">
                  <a:extLst>
                    <a:ext uri="{FF2B5EF4-FFF2-40B4-BE49-F238E27FC236}">
                      <a16:creationId xmlns:a16="http://schemas.microsoft.com/office/drawing/2014/main" id="{4AD1A7D4-F096-45D8-B280-3A54F43D6E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16"/>
                <a:stretch/>
              </p:blipFill>
              <p:spPr>
                <a:xfrm>
                  <a:off x="4332276" y="4095620"/>
                  <a:ext cx="1148639" cy="1014368"/>
                </a:xfrm>
                <a:prstGeom prst="rect">
                  <a:avLst/>
                </a:prstGeom>
              </p:spPr>
            </p:pic>
            <p:pic>
              <p:nvPicPr>
                <p:cNvPr id="97" name="Grafik 96">
                  <a:extLst>
                    <a:ext uri="{FF2B5EF4-FFF2-40B4-BE49-F238E27FC236}">
                      <a16:creationId xmlns:a16="http://schemas.microsoft.com/office/drawing/2014/main" id="{731E40B3-997A-48E7-87BA-87E1234117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83" r="6000"/>
                <a:stretch/>
              </p:blipFill>
              <p:spPr>
                <a:xfrm>
                  <a:off x="3218986" y="4095619"/>
                  <a:ext cx="1042611" cy="1014369"/>
                </a:xfrm>
                <a:prstGeom prst="rect">
                  <a:avLst/>
                </a:prstGeom>
              </p:spPr>
            </p:pic>
          </p:grpSp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700BDB6D-8FD1-42F6-9C19-849A1D8F7E56}"/>
                  </a:ext>
                </a:extLst>
              </p:cNvPr>
              <p:cNvSpPr txBox="1"/>
              <p:nvPr/>
            </p:nvSpPr>
            <p:spPr>
              <a:xfrm>
                <a:off x="26390604" y="31664341"/>
                <a:ext cx="2150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Networking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politics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&amp;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healthcare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  <p:grpSp>
            <p:nvGrpSpPr>
              <p:cNvPr id="82" name="Gruppieren 81"/>
              <p:cNvGrpSpPr/>
              <p:nvPr/>
            </p:nvGrpSpPr>
            <p:grpSpPr>
              <a:xfrm>
                <a:off x="22856996" y="32661635"/>
                <a:ext cx="2923601" cy="546731"/>
                <a:chOff x="3229111" y="3567863"/>
                <a:chExt cx="5692584" cy="1021769"/>
              </a:xfrm>
            </p:grpSpPr>
            <p:pic>
              <p:nvPicPr>
                <p:cNvPr id="90" name="Grafik 89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034"/>
                <a:stretch/>
              </p:blipFill>
              <p:spPr>
                <a:xfrm>
                  <a:off x="7054585" y="3567863"/>
                  <a:ext cx="1867110" cy="1021769"/>
                </a:xfrm>
                <a:prstGeom prst="rect">
                  <a:avLst/>
                </a:prstGeom>
              </p:spPr>
            </p:pic>
            <p:pic>
              <p:nvPicPr>
                <p:cNvPr id="91" name="Grafik 90"/>
                <p:cNvPicPr>
                  <a:picLocks noChangeAspect="1"/>
                </p:cNvPicPr>
                <p:nvPr/>
              </p:nvPicPr>
              <p:blipFill rotWithShape="1"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961"/>
                <a:stretch/>
              </p:blipFill>
              <p:spPr>
                <a:xfrm>
                  <a:off x="3229111" y="3568073"/>
                  <a:ext cx="1837878" cy="1020559"/>
                </a:xfrm>
                <a:prstGeom prst="rect">
                  <a:avLst/>
                </a:prstGeom>
              </p:spPr>
            </p:pic>
            <p:pic>
              <p:nvPicPr>
                <p:cNvPr id="92" name="Grafik 91"/>
                <p:cNvPicPr>
                  <a:picLocks noChangeAspect="1"/>
                </p:cNvPicPr>
                <p:nvPr/>
              </p:nvPicPr>
              <p:blipFill rotWithShape="1"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3" t="13980" b="12784"/>
                <a:stretch/>
              </p:blipFill>
              <p:spPr>
                <a:xfrm>
                  <a:off x="5155038" y="3567863"/>
                  <a:ext cx="1820982" cy="1020754"/>
                </a:xfrm>
                <a:prstGeom prst="rect">
                  <a:avLst/>
                </a:prstGeom>
              </p:spPr>
            </p:pic>
          </p:grpSp>
          <p:sp>
            <p:nvSpPr>
              <p:cNvPr id="83" name="Textfeld 82"/>
              <p:cNvSpPr txBox="1"/>
              <p:nvPr/>
            </p:nvSpPr>
            <p:spPr>
              <a:xfrm>
                <a:off x="25843358" y="32620272"/>
                <a:ext cx="2649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Presentation of Saxon business ideas to investors</a:t>
                </a:r>
              </a:p>
            </p:txBody>
          </p: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0F26DD9E-720E-41E4-92CF-39CB6347C4A7}"/>
                  </a:ext>
                </a:extLst>
              </p:cNvPr>
              <p:cNvGrpSpPr/>
              <p:nvPr/>
            </p:nvGrpSpPr>
            <p:grpSpPr>
              <a:xfrm>
                <a:off x="21178594" y="32732193"/>
                <a:ext cx="1531927" cy="572828"/>
                <a:chOff x="1243430" y="4158199"/>
                <a:chExt cx="1578347" cy="626494"/>
              </a:xfrm>
            </p:grpSpPr>
            <p:pic>
              <p:nvPicPr>
                <p:cNvPr id="88" name="Grafik 87">
                  <a:extLst>
                    <a:ext uri="{FF2B5EF4-FFF2-40B4-BE49-F238E27FC236}">
                      <a16:creationId xmlns:a16="http://schemas.microsoft.com/office/drawing/2014/main" id="{E2573B54-C67E-4CC4-9B92-2740D44D2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3430" y="4158199"/>
                  <a:ext cx="1571534" cy="396001"/>
                </a:xfrm>
                <a:prstGeom prst="rect">
                  <a:avLst/>
                </a:prstGeom>
              </p:spPr>
            </p:pic>
            <p:sp>
              <p:nvSpPr>
                <p:cNvPr id="89" name="Textfeld 88">
                  <a:extLst>
                    <a:ext uri="{FF2B5EF4-FFF2-40B4-BE49-F238E27FC236}">
                      <a16:creationId xmlns:a16="http://schemas.microsoft.com/office/drawing/2014/main" id="{6D9310A9-C81F-4156-80B3-48000F55C88D}"/>
                    </a:ext>
                  </a:extLst>
                </p:cNvPr>
                <p:cNvSpPr txBox="1"/>
                <p:nvPr/>
              </p:nvSpPr>
              <p:spPr>
                <a:xfrm>
                  <a:off x="1551913" y="4448082"/>
                  <a:ext cx="1269864" cy="336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accent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Investors Club</a:t>
                  </a:r>
                  <a:endPara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6" name="Ellipse 235"/>
              <p:cNvSpPr/>
              <p:nvPr/>
            </p:nvSpPr>
            <p:spPr>
              <a:xfrm>
                <a:off x="20318596" y="31235546"/>
                <a:ext cx="339444" cy="3203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43" name="Gruppieren 242"/>
            <p:cNvGrpSpPr/>
            <p:nvPr/>
          </p:nvGrpSpPr>
          <p:grpSpPr>
            <a:xfrm>
              <a:off x="21271478" y="30619870"/>
              <a:ext cx="7081239" cy="1678936"/>
              <a:chOff x="21271478" y="30598605"/>
              <a:chExt cx="7081239" cy="1678936"/>
            </a:xfrm>
          </p:grpSpPr>
          <p:pic>
            <p:nvPicPr>
              <p:cNvPr id="163" name="Picture 4" descr="GO-Bio initial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5485" y="30932206"/>
                <a:ext cx="1903775" cy="1345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Textfeld 152"/>
              <p:cNvSpPr txBox="1"/>
              <p:nvPr/>
            </p:nvSpPr>
            <p:spPr>
              <a:xfrm>
                <a:off x="21630656" y="30598605"/>
                <a:ext cx="2608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>
                    <a:solidFill>
                      <a:schemeClr val="accent4"/>
                    </a:solidFill>
                  </a:rPr>
                  <a:t>Additional </a:t>
                </a:r>
                <a:r>
                  <a:rPr lang="de-DE" sz="2400" b="1" dirty="0" err="1" smtClean="0">
                    <a:solidFill>
                      <a:schemeClr val="accent4"/>
                    </a:solidFill>
                  </a:rPr>
                  <a:t>Funding</a:t>
                </a:r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164" name="Gruppieren 163"/>
              <p:cNvGrpSpPr/>
              <p:nvPr/>
            </p:nvGrpSpPr>
            <p:grpSpPr>
              <a:xfrm>
                <a:off x="22287979" y="31047478"/>
                <a:ext cx="6064738" cy="923330"/>
                <a:chOff x="3765511" y="2069852"/>
                <a:chExt cx="6064738" cy="923330"/>
              </a:xfrm>
            </p:grpSpPr>
            <p:pic>
              <p:nvPicPr>
                <p:cNvPr id="166" name="Grafik 165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5511" y="2468096"/>
                  <a:ext cx="1175553" cy="272768"/>
                </a:xfrm>
                <a:prstGeom prst="rect">
                  <a:avLst/>
                </a:prstGeom>
              </p:spPr>
            </p:pic>
            <p:sp>
              <p:nvSpPr>
                <p:cNvPr id="171" name="Rechteck 170"/>
                <p:cNvSpPr/>
                <p:nvPr/>
              </p:nvSpPr>
              <p:spPr>
                <a:xfrm>
                  <a:off x="6714441" y="2069852"/>
                  <a:ext cx="3115808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de-DE" dirty="0" err="1" smtClean="0"/>
                    <a:t>xMac</a:t>
                  </a:r>
                  <a:r>
                    <a:rPr lang="de-DE" dirty="0" smtClean="0"/>
                    <a:t> / </a:t>
                  </a:r>
                  <a:r>
                    <a:rPr lang="de-DE" dirty="0" err="1" smtClean="0"/>
                    <a:t>AlloMac</a:t>
                  </a:r>
                  <a:r>
                    <a:rPr lang="de-DE" dirty="0" smtClean="0"/>
                    <a:t> </a:t>
                  </a:r>
                  <a:r>
                    <a:rPr lang="de-DE" b="1" dirty="0">
                      <a:solidFill>
                        <a:schemeClr val="accent4"/>
                      </a:solidFill>
                    </a:rPr>
                    <a:t>– </a:t>
                  </a:r>
                  <a:r>
                    <a:rPr lang="de-DE" b="1" dirty="0" smtClean="0">
                      <a:solidFill>
                        <a:schemeClr val="accent4"/>
                      </a:solidFill>
                    </a:rPr>
                    <a:t>1mio€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de-DE" dirty="0" err="1" smtClean="0"/>
                    <a:t>UltraCART</a:t>
                  </a:r>
                  <a:r>
                    <a:rPr lang="de-DE" dirty="0" smtClean="0"/>
                    <a:t> / SB-TRACT </a:t>
                  </a:r>
                  <a:r>
                    <a:rPr lang="de-DE" b="1" dirty="0" smtClean="0">
                      <a:solidFill>
                        <a:schemeClr val="accent4"/>
                      </a:solidFill>
                    </a:rPr>
                    <a:t>– 9mio€ </a:t>
                  </a:r>
                  <a:endParaRPr lang="de-DE" b="1" dirty="0">
                    <a:solidFill>
                      <a:schemeClr val="accent4"/>
                    </a:solidFill>
                  </a:endParaRPr>
                </a:p>
              </p:txBody>
            </p:sp>
          </p:grpSp>
          <p:sp>
            <p:nvSpPr>
              <p:cNvPr id="242" name="Ellipse 241"/>
              <p:cNvSpPr/>
              <p:nvPr/>
            </p:nvSpPr>
            <p:spPr>
              <a:xfrm>
                <a:off x="21271478" y="30636967"/>
                <a:ext cx="339444" cy="320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245" name="Gerader Verbinder 244"/>
            <p:cNvCxnSpPr/>
            <p:nvPr/>
          </p:nvCxnSpPr>
          <p:spPr>
            <a:xfrm>
              <a:off x="15846357" y="24072266"/>
              <a:ext cx="304162" cy="193864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r Verbinder 250"/>
            <p:cNvCxnSpPr/>
            <p:nvPr/>
          </p:nvCxnSpPr>
          <p:spPr>
            <a:xfrm flipH="1">
              <a:off x="19059816" y="26232877"/>
              <a:ext cx="405406" cy="492608"/>
            </a:xfrm>
            <a:prstGeom prst="line">
              <a:avLst/>
            </a:prstGeom>
            <a:ln w="3810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r Verbinder 255"/>
            <p:cNvCxnSpPr/>
            <p:nvPr/>
          </p:nvCxnSpPr>
          <p:spPr>
            <a:xfrm flipH="1">
              <a:off x="20513297" y="28890507"/>
              <a:ext cx="838360" cy="141633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r Verbinder 256"/>
            <p:cNvCxnSpPr/>
            <p:nvPr/>
          </p:nvCxnSpPr>
          <p:spPr>
            <a:xfrm flipH="1" flipV="1">
              <a:off x="20485828" y="30615923"/>
              <a:ext cx="881053" cy="213623"/>
            </a:xfrm>
            <a:prstGeom prst="line">
              <a:avLst/>
            </a:prstGeom>
            <a:ln w="38100">
              <a:solidFill>
                <a:schemeClr val="accent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r Verbinder 257"/>
            <p:cNvCxnSpPr/>
            <p:nvPr/>
          </p:nvCxnSpPr>
          <p:spPr>
            <a:xfrm flipH="1" flipV="1">
              <a:off x="19074792" y="32345855"/>
              <a:ext cx="425551" cy="390631"/>
            </a:xfrm>
            <a:prstGeom prst="line">
              <a:avLst/>
            </a:prstGeom>
            <a:ln w="38100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r Verbinder 258"/>
            <p:cNvCxnSpPr/>
            <p:nvPr/>
          </p:nvCxnSpPr>
          <p:spPr>
            <a:xfrm flipV="1">
              <a:off x="15857299" y="33104108"/>
              <a:ext cx="353207" cy="2046228"/>
            </a:xfrm>
            <a:prstGeom prst="line">
              <a:avLst/>
            </a:prstGeom>
            <a:ln w="38100"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Grafik 16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895" y="38701215"/>
            <a:ext cx="1191994" cy="322832"/>
          </a:xfrm>
          <a:prstGeom prst="rect">
            <a:avLst/>
          </a:prstGeom>
        </p:spPr>
      </p:pic>
      <p:grpSp>
        <p:nvGrpSpPr>
          <p:cNvPr id="165" name="Gruppieren 164"/>
          <p:cNvGrpSpPr/>
          <p:nvPr/>
        </p:nvGrpSpPr>
        <p:grpSpPr>
          <a:xfrm>
            <a:off x="19840604" y="38641670"/>
            <a:ext cx="1587898" cy="474006"/>
            <a:chOff x="8228898" y="4170623"/>
            <a:chExt cx="2132220" cy="628755"/>
          </a:xfrm>
        </p:grpSpPr>
        <p:pic>
          <p:nvPicPr>
            <p:cNvPr id="172" name="Grafik 171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898" y="4205886"/>
              <a:ext cx="1530032" cy="546867"/>
            </a:xfrm>
            <a:prstGeom prst="rect">
              <a:avLst/>
            </a:prstGeom>
          </p:spPr>
        </p:pic>
        <p:pic>
          <p:nvPicPr>
            <p:cNvPr id="176" name="Grafik 175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4" t="19845" r="15289" b="14108"/>
            <a:stretch/>
          </p:blipFill>
          <p:spPr>
            <a:xfrm>
              <a:off x="9758930" y="4170623"/>
              <a:ext cx="602188" cy="628755"/>
            </a:xfrm>
            <a:prstGeom prst="rect">
              <a:avLst/>
            </a:prstGeom>
          </p:spPr>
        </p:pic>
      </p:grpSp>
      <p:grpSp>
        <p:nvGrpSpPr>
          <p:cNvPr id="177" name="Gruppieren 176"/>
          <p:cNvGrpSpPr/>
          <p:nvPr/>
        </p:nvGrpSpPr>
        <p:grpSpPr>
          <a:xfrm>
            <a:off x="22102153" y="38686996"/>
            <a:ext cx="1238660" cy="337051"/>
            <a:chOff x="8228898" y="5673325"/>
            <a:chExt cx="1870032" cy="482866"/>
          </a:xfrm>
        </p:grpSpPr>
        <p:pic>
          <p:nvPicPr>
            <p:cNvPr id="179" name="Grafik 178"/>
            <p:cNvPicPr>
              <a:picLocks noChangeAspect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4" t="26412" b="26412"/>
            <a:stretch/>
          </p:blipFill>
          <p:spPr>
            <a:xfrm>
              <a:off x="8228898" y="5694591"/>
              <a:ext cx="1059543" cy="420952"/>
            </a:xfrm>
            <a:prstGeom prst="rect">
              <a:avLst/>
            </a:prstGeom>
          </p:spPr>
        </p:pic>
        <p:pic>
          <p:nvPicPr>
            <p:cNvPr id="180" name="Grafik 179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336" y="5673325"/>
              <a:ext cx="697594" cy="482866"/>
            </a:xfrm>
            <a:prstGeom prst="rect">
              <a:avLst/>
            </a:prstGeom>
          </p:spPr>
        </p:pic>
      </p:grpSp>
      <p:grpSp>
        <p:nvGrpSpPr>
          <p:cNvPr id="246" name="Gruppieren 245"/>
          <p:cNvGrpSpPr/>
          <p:nvPr/>
        </p:nvGrpSpPr>
        <p:grpSpPr>
          <a:xfrm>
            <a:off x="15848288" y="38678334"/>
            <a:ext cx="1146629" cy="377994"/>
            <a:chOff x="15762563" y="38678334"/>
            <a:chExt cx="1146629" cy="377994"/>
          </a:xfrm>
        </p:grpSpPr>
        <p:sp>
          <p:nvSpPr>
            <p:cNvPr id="217" name="Textfeld 216"/>
            <p:cNvSpPr txBox="1"/>
            <p:nvPr/>
          </p:nvSpPr>
          <p:spPr>
            <a:xfrm>
              <a:off x="15762563" y="38686996"/>
              <a:ext cx="964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Website</a:t>
              </a:r>
              <a:endParaRPr lang="en-US" b="1" dirty="0"/>
            </a:p>
          </p:txBody>
        </p:sp>
        <p:pic>
          <p:nvPicPr>
            <p:cNvPr id="183" name="Grafik 182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4226" y="38678334"/>
              <a:ext cx="214966" cy="368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8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axoC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AB9C"/>
      </a:accent1>
      <a:accent2>
        <a:srgbClr val="76B82A"/>
      </a:accent2>
      <a:accent3>
        <a:srgbClr val="B6DCD3"/>
      </a:accent3>
      <a:accent4>
        <a:srgbClr val="9085B8"/>
      </a:accent4>
      <a:accent5>
        <a:srgbClr val="33B8CA"/>
      </a:accent5>
      <a:accent6>
        <a:srgbClr val="006E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983</Words>
  <Application>Microsoft Office PowerPoint</Application>
  <PresentationFormat>Benutzerdefiniert</PresentationFormat>
  <Paragraphs>88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</vt:lpstr>
      <vt:lpstr>Calibri Light</vt:lpstr>
      <vt:lpstr>DejaVu Sans</vt:lpstr>
      <vt:lpstr>Office</vt:lpstr>
      <vt:lpstr>PowerPoint-Präsentation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Binder, Stefanie</dc:creator>
  <cp:lastModifiedBy>Binder, Stefanie</cp:lastModifiedBy>
  <cp:revision>59</cp:revision>
  <dcterms:created xsi:type="dcterms:W3CDTF">2025-02-06T13:34:37Z</dcterms:created>
  <dcterms:modified xsi:type="dcterms:W3CDTF">2025-03-26T14:43:30Z</dcterms:modified>
</cp:coreProperties>
</file>